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6"/>
  </p:notesMasterIdLst>
  <p:sldIdLst>
    <p:sldId id="480" r:id="rId2"/>
    <p:sldId id="422" r:id="rId3"/>
    <p:sldId id="481" r:id="rId4"/>
    <p:sldId id="423" r:id="rId5"/>
    <p:sldId id="424" r:id="rId6"/>
    <p:sldId id="425" r:id="rId7"/>
    <p:sldId id="426" r:id="rId8"/>
    <p:sldId id="479" r:id="rId9"/>
    <p:sldId id="427" r:id="rId10"/>
    <p:sldId id="428" r:id="rId11"/>
    <p:sldId id="429" r:id="rId12"/>
    <p:sldId id="482"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83" r:id="rId62"/>
    <p:sldId id="484" r:id="rId63"/>
    <p:sldId id="485" r:id="rId64"/>
    <p:sldId id="47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400"/>
    <a:srgbClr val="ABDDFF"/>
    <a:srgbClr val="006AB2"/>
    <a:srgbClr val="006A4E"/>
    <a:srgbClr val="BB5D27"/>
    <a:srgbClr val="2763E9"/>
    <a:srgbClr val="568CF8"/>
    <a:srgbClr val="71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9165" autoAdjust="0"/>
  </p:normalViewPr>
  <p:slideViewPr>
    <p:cSldViewPr>
      <p:cViewPr>
        <p:scale>
          <a:sx n="50" d="100"/>
          <a:sy n="50" d="100"/>
        </p:scale>
        <p:origin x="-1902" y="-27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024"/>
    </p:cViewPr>
  </p:sorterViewPr>
  <p:notesViewPr>
    <p:cSldViewPr>
      <p:cViewPr varScale="1">
        <p:scale>
          <a:sx n="77" d="100"/>
          <a:sy n="77"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B71F3-8CC9-496C-AD3A-CD1E32BF7C3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9192425-48EF-4974-88D7-090F92B487E8}">
      <dgm:prSet phldrT="[Text]" custT="1"/>
      <dgm:spPr>
        <a:solidFill>
          <a:schemeClr val="accent2">
            <a:lumMod val="40000"/>
            <a:lumOff val="60000"/>
          </a:schemeClr>
        </a:solidFill>
      </dgm:spPr>
      <dgm:t>
        <a:bodyPr/>
        <a:lstStyle/>
        <a:p>
          <a:r>
            <a:rPr lang="en-US" sz="2800" b="1" dirty="0" smtClean="0">
              <a:solidFill>
                <a:schemeClr val="tx1"/>
              </a:solidFill>
            </a:rPr>
            <a:t>Internal Controls </a:t>
          </a:r>
          <a:r>
            <a:rPr lang="en-US" sz="2400" dirty="0" smtClean="0">
              <a:solidFill>
                <a:schemeClr val="tx1"/>
              </a:solidFill>
            </a:rPr>
            <a:t>(</a:t>
          </a:r>
          <a:r>
            <a:rPr lang="en-US" sz="2400" baseline="0" dirty="0" smtClean="0">
              <a:solidFill>
                <a:schemeClr val="tx1"/>
              </a:solidFill>
              <a:latin typeface="Arial" charset="0"/>
              <a:ea typeface="+mn-ea"/>
              <a:cs typeface="+mn-cs"/>
            </a:rPr>
            <a:t>policies/procedures to provide assurance that enterprise objectives are accomplished) </a:t>
          </a:r>
          <a:endParaRPr lang="en-US" sz="2400" dirty="0">
            <a:solidFill>
              <a:schemeClr val="tx1"/>
            </a:solidFill>
          </a:endParaRPr>
        </a:p>
      </dgm:t>
    </dgm:pt>
    <dgm:pt modelId="{93FBC7D6-ACD7-45C0-8150-A81E803263B4}" type="parTrans" cxnId="{140BD6AC-4065-4E9C-BD06-C01210920497}">
      <dgm:prSet/>
      <dgm:spPr/>
      <dgm:t>
        <a:bodyPr/>
        <a:lstStyle/>
        <a:p>
          <a:endParaRPr lang="en-US"/>
        </a:p>
      </dgm:t>
    </dgm:pt>
    <dgm:pt modelId="{9BC56F7C-C9F7-4524-B93D-EE3176A9EF51}" type="sibTrans" cxnId="{140BD6AC-4065-4E9C-BD06-C01210920497}">
      <dgm:prSet/>
      <dgm:spPr/>
      <dgm:t>
        <a:bodyPr/>
        <a:lstStyle/>
        <a:p>
          <a:endParaRPr lang="en-US"/>
        </a:p>
      </dgm:t>
    </dgm:pt>
    <dgm:pt modelId="{7EB6D72A-25F4-4662-8687-94101397878A}">
      <dgm:prSet phldrT="[Text]" custT="1"/>
      <dgm:spPr>
        <a:solidFill>
          <a:schemeClr val="accent2">
            <a:lumMod val="20000"/>
            <a:lumOff val="80000"/>
          </a:schemeClr>
        </a:solidFill>
      </dgm:spPr>
      <dgm:t>
        <a:bodyPr/>
        <a:lstStyle/>
        <a:p>
          <a:pPr>
            <a:lnSpc>
              <a:spcPct val="100000"/>
            </a:lnSpc>
            <a:spcAft>
              <a:spcPts val="0"/>
            </a:spcAft>
          </a:pPr>
          <a:r>
            <a:rPr lang="en-US" sz="2200" b="0" i="0" baseline="0" dirty="0" smtClean="0">
              <a:solidFill>
                <a:schemeClr val="tx1"/>
              </a:solidFill>
              <a:latin typeface="Arial" charset="0"/>
              <a:ea typeface="+mn-ea"/>
              <a:cs typeface="+mn-cs"/>
            </a:rPr>
            <a:t>(1) </a:t>
          </a:r>
        </a:p>
        <a:p>
          <a:pPr>
            <a:lnSpc>
              <a:spcPct val="90000"/>
            </a:lnSpc>
            <a:spcAft>
              <a:spcPct val="35000"/>
            </a:spcAft>
          </a:pPr>
          <a:r>
            <a:rPr lang="en-US" sz="2800" b="1" i="0" baseline="0" dirty="0" smtClean="0">
              <a:solidFill>
                <a:schemeClr val="tx1"/>
              </a:solidFill>
              <a:latin typeface="Arial" charset="0"/>
              <a:ea typeface="+mn-ea"/>
              <a:cs typeface="+mn-cs"/>
            </a:rPr>
            <a:t>Accounting controls </a:t>
          </a:r>
          <a:r>
            <a:rPr lang="en-US" sz="2200" b="0" i="0" baseline="0" dirty="0" smtClean="0">
              <a:solidFill>
                <a:schemeClr val="tx1"/>
              </a:solidFill>
              <a:latin typeface="Arial" charset="0"/>
              <a:ea typeface="+mn-ea"/>
              <a:cs typeface="+mn-cs"/>
            </a:rPr>
            <a:t>designed to safeguard company assets and ensure reliable accounting records</a:t>
          </a:r>
          <a:endParaRPr lang="en-US" sz="2200" dirty="0"/>
        </a:p>
      </dgm:t>
    </dgm:pt>
    <dgm:pt modelId="{7EAECE2F-5F74-4100-A1EA-E46CEA855740}" type="parTrans" cxnId="{F2BD2794-08F3-4FEE-B495-997F50FD85E8}">
      <dgm:prSet/>
      <dgm:spPr/>
      <dgm:t>
        <a:bodyPr/>
        <a:lstStyle/>
        <a:p>
          <a:endParaRPr lang="en-US"/>
        </a:p>
      </dgm:t>
    </dgm:pt>
    <dgm:pt modelId="{F7426C1B-5009-4286-B382-0AC53F4F58A4}" type="sibTrans" cxnId="{F2BD2794-08F3-4FEE-B495-997F50FD85E8}">
      <dgm:prSet/>
      <dgm:spPr/>
      <dgm:t>
        <a:bodyPr/>
        <a:lstStyle/>
        <a:p>
          <a:endParaRPr lang="en-US"/>
        </a:p>
      </dgm:t>
    </dgm:pt>
    <dgm:pt modelId="{F688C373-55C7-4ED5-86E3-D6222C52EE62}">
      <dgm:prSet phldrT="[Text]" custT="1"/>
      <dgm:spPr/>
      <dgm:t>
        <a:bodyPr/>
        <a:lstStyle/>
        <a:p>
          <a:r>
            <a:rPr lang="en-US" sz="2200" b="0" i="0" baseline="0" dirty="0" smtClean="0">
              <a:solidFill>
                <a:schemeClr val="tx1"/>
              </a:solidFill>
              <a:latin typeface="Arial" charset="0"/>
              <a:ea typeface="+mn-ea"/>
              <a:cs typeface="+mn-cs"/>
            </a:rPr>
            <a:t>(2) </a:t>
          </a:r>
          <a:r>
            <a:rPr lang="en-US" sz="2800" b="1" i="0" baseline="0" dirty="0" smtClean="0">
              <a:solidFill>
                <a:schemeClr val="tx1"/>
              </a:solidFill>
              <a:latin typeface="Arial" charset="0"/>
              <a:ea typeface="+mn-ea"/>
              <a:cs typeface="+mn-cs"/>
            </a:rPr>
            <a:t>Administrative controls </a:t>
          </a:r>
          <a:r>
            <a:rPr lang="en-US" sz="2200" b="0" i="0" baseline="0" dirty="0" smtClean="0">
              <a:solidFill>
                <a:schemeClr val="tx1"/>
              </a:solidFill>
              <a:latin typeface="Arial" charset="0"/>
              <a:ea typeface="+mn-ea"/>
              <a:cs typeface="+mn-cs"/>
            </a:rPr>
            <a:t>for evaluating performance and assessing compliance with company policies and public laws</a:t>
          </a:r>
          <a:endParaRPr lang="en-US" sz="2200" dirty="0"/>
        </a:p>
      </dgm:t>
    </dgm:pt>
    <dgm:pt modelId="{B4770A57-4684-49CC-A3D6-2F04455FD8BF}" type="parTrans" cxnId="{E8179BE4-9C95-4A29-B39D-6C23F10E9D6D}">
      <dgm:prSet/>
      <dgm:spPr/>
      <dgm:t>
        <a:bodyPr/>
        <a:lstStyle/>
        <a:p>
          <a:endParaRPr lang="en-US"/>
        </a:p>
      </dgm:t>
    </dgm:pt>
    <dgm:pt modelId="{0F6504DB-9C1D-4E44-90D0-F7CE0DC8398D}" type="sibTrans" cxnId="{E8179BE4-9C95-4A29-B39D-6C23F10E9D6D}">
      <dgm:prSet/>
      <dgm:spPr/>
      <dgm:t>
        <a:bodyPr/>
        <a:lstStyle/>
        <a:p>
          <a:endParaRPr lang="en-US"/>
        </a:p>
      </dgm:t>
    </dgm:pt>
    <dgm:pt modelId="{2BE9C3CF-98C4-4EFC-9339-A0548335B75A}" type="pres">
      <dgm:prSet presAssocID="{16FB71F3-8CC9-496C-AD3A-CD1E32BF7C3E}" presName="composite" presStyleCnt="0">
        <dgm:presLayoutVars>
          <dgm:chMax val="1"/>
          <dgm:dir/>
          <dgm:resizeHandles val="exact"/>
        </dgm:presLayoutVars>
      </dgm:prSet>
      <dgm:spPr/>
      <dgm:t>
        <a:bodyPr/>
        <a:lstStyle/>
        <a:p>
          <a:endParaRPr lang="en-US"/>
        </a:p>
      </dgm:t>
    </dgm:pt>
    <dgm:pt modelId="{D96B32B5-B411-4675-927A-2750C78E911A}" type="pres">
      <dgm:prSet presAssocID="{E9192425-48EF-4974-88D7-090F92B487E8}" presName="roof" presStyleLbl="dkBgShp" presStyleIdx="0" presStyleCnt="2"/>
      <dgm:spPr/>
      <dgm:t>
        <a:bodyPr/>
        <a:lstStyle/>
        <a:p>
          <a:endParaRPr lang="en-US"/>
        </a:p>
      </dgm:t>
    </dgm:pt>
    <dgm:pt modelId="{BE700D1B-0E67-4951-AE2A-B2810B75114B}" type="pres">
      <dgm:prSet presAssocID="{E9192425-48EF-4974-88D7-090F92B487E8}" presName="pillars" presStyleCnt="0"/>
      <dgm:spPr/>
    </dgm:pt>
    <dgm:pt modelId="{4C70BE17-C5C0-4E83-BD1F-4D977D8B98E8}" type="pres">
      <dgm:prSet presAssocID="{E9192425-48EF-4974-88D7-090F92B487E8}" presName="pillar1" presStyleLbl="node1" presStyleIdx="0" presStyleCnt="2">
        <dgm:presLayoutVars>
          <dgm:bulletEnabled val="1"/>
        </dgm:presLayoutVars>
      </dgm:prSet>
      <dgm:spPr/>
      <dgm:t>
        <a:bodyPr/>
        <a:lstStyle/>
        <a:p>
          <a:endParaRPr lang="en-US"/>
        </a:p>
      </dgm:t>
    </dgm:pt>
    <dgm:pt modelId="{3676999E-8DE6-49FD-A200-ACFB3DA23291}" type="pres">
      <dgm:prSet presAssocID="{F688C373-55C7-4ED5-86E3-D6222C52EE62}" presName="pillarX" presStyleLbl="node1" presStyleIdx="1" presStyleCnt="2">
        <dgm:presLayoutVars>
          <dgm:bulletEnabled val="1"/>
        </dgm:presLayoutVars>
      </dgm:prSet>
      <dgm:spPr/>
      <dgm:t>
        <a:bodyPr/>
        <a:lstStyle/>
        <a:p>
          <a:endParaRPr lang="en-US"/>
        </a:p>
      </dgm:t>
    </dgm:pt>
    <dgm:pt modelId="{7706F28D-0EAA-430B-B406-D063F30C3328}" type="pres">
      <dgm:prSet presAssocID="{E9192425-48EF-4974-88D7-090F92B487E8}" presName="base" presStyleLbl="dkBgShp" presStyleIdx="1" presStyleCnt="2"/>
      <dgm:spPr>
        <a:solidFill>
          <a:schemeClr val="accent1">
            <a:lumMod val="75000"/>
          </a:schemeClr>
        </a:solidFill>
      </dgm:spPr>
    </dgm:pt>
  </dgm:ptLst>
  <dgm:cxnLst>
    <dgm:cxn modelId="{F2BD2794-08F3-4FEE-B495-997F50FD85E8}" srcId="{E9192425-48EF-4974-88D7-090F92B487E8}" destId="{7EB6D72A-25F4-4662-8687-94101397878A}" srcOrd="0" destOrd="0" parTransId="{7EAECE2F-5F74-4100-A1EA-E46CEA855740}" sibTransId="{F7426C1B-5009-4286-B382-0AC53F4F58A4}"/>
    <dgm:cxn modelId="{4A0A3622-6FAB-4233-8C51-11641CE82830}" type="presOf" srcId="{F688C373-55C7-4ED5-86E3-D6222C52EE62}" destId="{3676999E-8DE6-49FD-A200-ACFB3DA23291}" srcOrd="0" destOrd="0" presId="urn:microsoft.com/office/officeart/2005/8/layout/hList3"/>
    <dgm:cxn modelId="{6642E333-4244-45C0-A6F5-08D7238BD6DB}" type="presOf" srcId="{7EB6D72A-25F4-4662-8687-94101397878A}" destId="{4C70BE17-C5C0-4E83-BD1F-4D977D8B98E8}" srcOrd="0" destOrd="0" presId="urn:microsoft.com/office/officeart/2005/8/layout/hList3"/>
    <dgm:cxn modelId="{D4FC839E-CAFD-4D28-9AEC-7644DB4DB468}" type="presOf" srcId="{16FB71F3-8CC9-496C-AD3A-CD1E32BF7C3E}" destId="{2BE9C3CF-98C4-4EFC-9339-A0548335B75A}" srcOrd="0" destOrd="0" presId="urn:microsoft.com/office/officeart/2005/8/layout/hList3"/>
    <dgm:cxn modelId="{2C699525-AB23-4AF4-B59B-84D6F5B1773C}" type="presOf" srcId="{E9192425-48EF-4974-88D7-090F92B487E8}" destId="{D96B32B5-B411-4675-927A-2750C78E911A}" srcOrd="0" destOrd="0" presId="urn:microsoft.com/office/officeart/2005/8/layout/hList3"/>
    <dgm:cxn modelId="{140BD6AC-4065-4E9C-BD06-C01210920497}" srcId="{16FB71F3-8CC9-496C-AD3A-CD1E32BF7C3E}" destId="{E9192425-48EF-4974-88D7-090F92B487E8}" srcOrd="0" destOrd="0" parTransId="{93FBC7D6-ACD7-45C0-8150-A81E803263B4}" sibTransId="{9BC56F7C-C9F7-4524-B93D-EE3176A9EF51}"/>
    <dgm:cxn modelId="{E8179BE4-9C95-4A29-B39D-6C23F10E9D6D}" srcId="{E9192425-48EF-4974-88D7-090F92B487E8}" destId="{F688C373-55C7-4ED5-86E3-D6222C52EE62}" srcOrd="1" destOrd="0" parTransId="{B4770A57-4684-49CC-A3D6-2F04455FD8BF}" sibTransId="{0F6504DB-9C1D-4E44-90D0-F7CE0DC8398D}"/>
    <dgm:cxn modelId="{FD8ECD56-B60B-4525-BAFD-059BA00FA9A5}" type="presParOf" srcId="{2BE9C3CF-98C4-4EFC-9339-A0548335B75A}" destId="{D96B32B5-B411-4675-927A-2750C78E911A}" srcOrd="0" destOrd="0" presId="urn:microsoft.com/office/officeart/2005/8/layout/hList3"/>
    <dgm:cxn modelId="{FEC7AC35-09B2-48E0-9D6C-F2D495067D83}" type="presParOf" srcId="{2BE9C3CF-98C4-4EFC-9339-A0548335B75A}" destId="{BE700D1B-0E67-4951-AE2A-B2810B75114B}" srcOrd="1" destOrd="0" presId="urn:microsoft.com/office/officeart/2005/8/layout/hList3"/>
    <dgm:cxn modelId="{78994BDE-8DB5-4666-938E-FF6F2C549E36}" type="presParOf" srcId="{BE700D1B-0E67-4951-AE2A-B2810B75114B}" destId="{4C70BE17-C5C0-4E83-BD1F-4D977D8B98E8}" srcOrd="0" destOrd="0" presId="urn:microsoft.com/office/officeart/2005/8/layout/hList3"/>
    <dgm:cxn modelId="{103A9494-6388-4EE0-9BA2-BFD3CAC5B84C}" type="presParOf" srcId="{BE700D1B-0E67-4951-AE2A-B2810B75114B}" destId="{3676999E-8DE6-49FD-A200-ACFB3DA23291}" srcOrd="1" destOrd="0" presId="urn:microsoft.com/office/officeart/2005/8/layout/hList3"/>
    <dgm:cxn modelId="{F7EFE5DF-033F-4F3E-AF6C-BF53E13FD224}" type="presParOf" srcId="{2BE9C3CF-98C4-4EFC-9339-A0548335B75A}" destId="{7706F28D-0EAA-430B-B406-D063F30C33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1CCDE7-9CE6-40C4-A489-17D8E6952859}" type="slidenum">
              <a:rPr lang="en-US"/>
              <a:pPr>
                <a:defRPr/>
              </a:pPr>
              <a:t>‹#›</a:t>
            </a:fld>
            <a:endParaRPr lang="en-US"/>
          </a:p>
        </p:txBody>
      </p:sp>
    </p:spTree>
    <p:extLst>
      <p:ext uri="{BB962C8B-B14F-4D97-AF65-F5344CB8AC3E}">
        <p14:creationId xmlns:p14="http://schemas.microsoft.com/office/powerpoint/2010/main" val="1147887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chapter we will look at the importance of good internal controls for achieving enterprise objectives and accounting for cash.</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B4C1DDD-D6F9-4AB3-A4F0-779C81E5AB40}" type="slidenum">
              <a:rPr lang="en-US" b="0" smtClean="0"/>
              <a:pPr eaLnBrk="1" hangingPunct="1"/>
              <a:t>0</a:t>
            </a:fld>
            <a:endParaRPr lang="en-US"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D80DB69F-CE08-42A3-BE29-56F91B4B3246}" type="slidenum">
              <a:rPr lang="en-US" smtClean="0"/>
              <a:pPr eaLnBrk="1" hangingPunct="1"/>
              <a:t>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All employees should be </a:t>
            </a:r>
            <a:r>
              <a:rPr lang="en-US" u="sng" smtClean="0"/>
              <a:t>required </a:t>
            </a:r>
            <a:r>
              <a:rPr lang="en-US" smtClean="0"/>
              <a:t>to take annual vacations. While they are away from work, a cross-trained employee will fill in and complete the work of the absent employee. If the employee on vacation is involved in any activity that is not in the best interest of the company, the cross-trained employee should be able to discover the problem and bring it to management’s attention.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A592A27C-ECC9-41A3-93FE-2827B5CBA04F}" type="slidenum">
              <a:rPr lang="en-US" smtClean="0"/>
              <a:pPr eaLnBrk="1" hangingPunct="1"/>
              <a:t>10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Large and medium size companies should have a formal set of policies and procedures that all employees are expected to follow. The policies and procedures should be in writing and made available to all employees in the organization. Management should request that the internal audit staff investigate whether the policies and procedures are being followed by members of the organization.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5FAF94-18EF-4F4F-A441-1DBF27AB1EF9}" type="slidenum">
              <a:rPr lang="en-US" b="0" smtClean="0"/>
              <a:pPr eaLnBrk="1" hangingPunct="1"/>
              <a:t>11</a:t>
            </a:fld>
            <a:endParaRPr lang="en-US" b="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Policies and procedures can be general or specific. </a:t>
            </a:r>
            <a:r>
              <a:rPr lang="en-US" i="1" smtClean="0"/>
              <a:t>General</a:t>
            </a:r>
            <a:r>
              <a:rPr lang="en-US" smtClean="0"/>
              <a:t> policies apply to all employees. For example, it may be company policy that all air travel be booked at “coach” fare and that tickets be purchased from an authorized vendor.</a:t>
            </a:r>
          </a:p>
          <a:p>
            <a:pPr eaLnBrk="1" hangingPunct="1"/>
            <a:endParaRPr lang="en-US" smtClean="0"/>
          </a:p>
          <a:p>
            <a:pPr eaLnBrk="1" hangingPunct="1"/>
            <a:r>
              <a:rPr lang="en-US" i="1" smtClean="0"/>
              <a:t>Specific</a:t>
            </a:r>
            <a:r>
              <a:rPr lang="en-US" smtClean="0"/>
              <a:t> policies apply to a single individual or a small group of employees. For example, it may be company policy that all checks require two signatures. One of the signers should be in the accounting function to attest to accounting policies being followed, and the other should be from the treasury department. The Treasurer has ultimate authority and responsibility for the management of cash.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B568CF56-CA3E-431F-8B51-A65BAE7B103D}" type="slidenum">
              <a:rPr lang="en-US" smtClean="0"/>
              <a:pPr eaLnBrk="1" hangingPunct="1"/>
              <a:t>12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probably use pre-numbered checks. You may become concerned when you are missing a check number. For example, you wrote and recorded check number 101 and 103, but cannot locate check 102. </a:t>
            </a:r>
          </a:p>
          <a:p>
            <a:pPr eaLnBrk="1" hangingPunct="1"/>
            <a:r>
              <a:rPr lang="en-US" dirty="0" smtClean="0"/>
              <a:t>Almost all documents used in business are </a:t>
            </a:r>
            <a:r>
              <a:rPr lang="en-US" dirty="0" err="1" smtClean="0"/>
              <a:t>prenumbered</a:t>
            </a:r>
            <a:r>
              <a:rPr lang="en-US" dirty="0" smtClean="0"/>
              <a:t>. </a:t>
            </a:r>
            <a:r>
              <a:rPr lang="en-US" dirty="0" err="1" smtClean="0"/>
              <a:t>Prenumbered</a:t>
            </a:r>
            <a:r>
              <a:rPr lang="en-US" dirty="0" smtClean="0"/>
              <a:t> documents include invoices, purchase orders, sales orders, receipts, and many others. Next time someone gives you a receipt, notice that it has a number printed on it. The use of </a:t>
            </a:r>
            <a:r>
              <a:rPr lang="en-US" dirty="0" err="1" smtClean="0"/>
              <a:t>prenumbered</a:t>
            </a:r>
            <a:r>
              <a:rPr lang="en-US" dirty="0" smtClean="0"/>
              <a:t> documents helps us control and track all forms issued during the accounting period.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B7A43D45-08D0-493E-8E91-B320A88BCC1C}" type="slidenum">
              <a:rPr lang="en-US" smtClean="0"/>
              <a:pPr eaLnBrk="1" hangingPunct="1"/>
              <a:t>13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Every company should have established policies to physically control and protect its valuable assets. Assets such as cash, inventory, and certain types of equipment can be misappropriated by employees for personal gain. Inventory should be stored in a secure location and be under the control of a warehouse manager. We should place identifying numbers on all valuable physical assets that may be subject to misappropriation. Not only is this a good idea for a company, it is an excellent idea for your personal life. If you have recorded serial numbers from your television, DVD player, computer and other assets, you will be able to assist police in case of a robbery.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6F3F806D-9149-4B4C-BC7B-5020A31B9A7D}" type="slidenum">
              <a:rPr lang="en-US" smtClean="0"/>
              <a:pPr eaLnBrk="1" hangingPunct="1"/>
              <a:t>14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employee should be subject to a performance evaluation at least annually. More frequent evaluations increase the effectiveness of the internal controls related to the employee’s job. </a:t>
            </a:r>
          </a:p>
          <a:p>
            <a:pPr eaLnBrk="1" hangingPunct="1"/>
            <a:endParaRPr lang="en-US" dirty="0" smtClean="0"/>
          </a:p>
          <a:p>
            <a:pPr eaLnBrk="1" hangingPunct="1"/>
            <a:r>
              <a:rPr lang="en-US" dirty="0" smtClean="0"/>
              <a:t>We should conduct a physical count of our inventory at least annually. The physical count should be reconciled to the quantity shown in the inventory ledger account. Significant differences should be brought to the attention of management.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211E5098-B280-457C-90DB-D72567FE7427}" type="slidenum">
              <a:rPr lang="en-US" smtClean="0"/>
              <a:pPr eaLnBrk="1" hangingPunct="1"/>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Regardless of how good a company’s internal control system may be, it can always be circumvented by collusion among two or more employees. When employees collude, they are able to cover for each other and make the embezzlement difficult to find. In recent years we have seen collusion at the highest levels of management. The intent of most of these plans was to make the company’s financial position look stronger than it actually was. Top management gained from the appreciation in the value of the company’s stock. Most of these managers had significant stock options as part of their compensation plan.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7"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38E426DB-F35D-4752-BF00-F9AE4EC077F1}" type="slidenum">
              <a:rPr lang="en-US" smtClean="0"/>
              <a:pPr eaLnBrk="1" hangingPunct="1"/>
              <a:t>17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Part I</a:t>
            </a:r>
            <a:br>
              <a:rPr lang="en-US" smtClean="0"/>
            </a:br>
            <a:r>
              <a:rPr lang="en-US" smtClean="0"/>
              <a:t>Cash is the asset most susceptible to misappropriation, so we need special controls over cash. To begin, all cash receipts should be recorded immediately and deposited intact daily. The only exception is for cash needed for cash registers or petty cash funds.</a:t>
            </a:r>
          </a:p>
          <a:p>
            <a:pPr eaLnBrk="1" hangingPunct="1">
              <a:lnSpc>
                <a:spcPct val="90000"/>
              </a:lnSpc>
            </a:pPr>
            <a:endParaRPr lang="en-US" smtClean="0"/>
          </a:p>
          <a:p>
            <a:pPr eaLnBrk="1" hangingPunct="1">
              <a:lnSpc>
                <a:spcPct val="90000"/>
              </a:lnSpc>
            </a:pPr>
            <a:r>
              <a:rPr lang="en-US" smtClean="0"/>
              <a:t>Part II</a:t>
            </a:r>
            <a:br>
              <a:rPr lang="en-US" smtClean="0"/>
            </a:br>
            <a:r>
              <a:rPr lang="en-US" smtClean="0"/>
              <a:t>Prenumbered deposit tickets should be used for all deposits. The deposit tickets should be maintained for as long as necessary.</a:t>
            </a:r>
          </a:p>
          <a:p>
            <a:pPr eaLnBrk="1" hangingPunct="1">
              <a:lnSpc>
                <a:spcPct val="90000"/>
              </a:lnSpc>
            </a:pPr>
            <a:endParaRPr lang="en-US" smtClean="0"/>
          </a:p>
          <a:p>
            <a:pPr eaLnBrk="1" hangingPunct="1">
              <a:lnSpc>
                <a:spcPct val="90000"/>
              </a:lnSpc>
            </a:pPr>
            <a:r>
              <a:rPr lang="en-US" smtClean="0"/>
              <a:t>Part III</a:t>
            </a:r>
            <a:br>
              <a:rPr lang="en-US" smtClean="0"/>
            </a:br>
            <a:r>
              <a:rPr lang="en-US" smtClean="0"/>
              <a:t>All cash disbursements, with the exception of petty cash, should be made by prenumbered checks. It is a very good policy to have two check signers.</a:t>
            </a:r>
          </a:p>
          <a:p>
            <a:pPr eaLnBrk="1" hangingPunct="1">
              <a:lnSpc>
                <a:spcPct val="90000"/>
              </a:lnSpc>
            </a:pPr>
            <a:endParaRPr lang="en-US" smtClean="0"/>
          </a:p>
          <a:p>
            <a:pPr eaLnBrk="1" hangingPunct="1">
              <a:lnSpc>
                <a:spcPct val="90000"/>
              </a:lnSpc>
            </a:pPr>
            <a:r>
              <a:rPr lang="en-US" smtClean="0"/>
              <a:t>Part IV</a:t>
            </a:r>
            <a:br>
              <a:rPr lang="en-US" smtClean="0"/>
            </a:br>
            <a:r>
              <a:rPr lang="en-US" smtClean="0"/>
              <a:t>All bank accounts should be reconciled each month by an independent party. That party is the internal auditor in large organizations. As a result of the reconciliation, adjusting entries are usually required to have the general ledger account show the true cash balance.</a:t>
            </a:r>
          </a:p>
          <a:p>
            <a:pPr eaLnBrk="1" hangingPunct="1">
              <a:lnSpc>
                <a:spcPct val="90000"/>
              </a:lnSpc>
            </a:pPr>
            <a:endParaRPr lang="en-US" smtClean="0"/>
          </a:p>
          <a:p>
            <a:pPr eaLnBrk="1" hangingPunct="1">
              <a:lnSpc>
                <a:spcPct val="90000"/>
              </a:lnSpc>
            </a:pPr>
            <a:r>
              <a:rPr lang="en-US" smtClean="0"/>
              <a:t>Part V</a:t>
            </a:r>
          </a:p>
          <a:p>
            <a:pPr eaLnBrk="1" hangingPunct="1">
              <a:lnSpc>
                <a:spcPct val="90000"/>
              </a:lnSpc>
            </a:pPr>
            <a:r>
              <a:rPr lang="en-US" smtClean="0"/>
              <a:t>We must make certain that all current employees who are authorized to sign checks have signed the bank authorized signature card.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8AA2E474-4069-472C-845A-D7CB2D55BF3A}" type="slidenum">
              <a:rPr lang="en-US" smtClean="0"/>
              <a:pPr eaLnBrk="1" hangingPunct="1"/>
              <a:t>18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br>
              <a:rPr lang="en-US" dirty="0" smtClean="0"/>
            </a:br>
            <a:r>
              <a:rPr lang="en-US" dirty="0" smtClean="0"/>
              <a:t>As you know from your personal finances, the bank reconciliation explains the difference between the cash balance shown on your bank statement and the cash balance in the general ledger cash account. In your case, the general ledger is your checkbook. We should be able to reconcile the bank statement to the true cash balance and the cash account to the same true cash balance.</a:t>
            </a:r>
          </a:p>
          <a:p>
            <a:pPr eaLnBrk="1" hangingPunct="1"/>
            <a:endParaRPr lang="en-US" dirty="0" smtClean="0"/>
          </a:p>
          <a:p>
            <a:pPr eaLnBrk="1" hangingPunct="1"/>
            <a:r>
              <a:rPr lang="en-US" dirty="0" smtClean="0"/>
              <a:t>Part II</a:t>
            </a:r>
            <a:br>
              <a:rPr lang="en-US" dirty="0" smtClean="0"/>
            </a:br>
            <a:r>
              <a:rPr lang="en-US" dirty="0" smtClean="0"/>
              <a:t>Common adjustments to the cash balance shown on the bank statement are deposits in transit and checks that are outstanding at the end of the period. We always add the deposits in transit to the bank balance and deduct any checks outstanding.</a:t>
            </a:r>
          </a:p>
          <a:p>
            <a:pPr eaLnBrk="1" hangingPunct="1"/>
            <a:endParaRPr lang="en-US" dirty="0" smtClean="0"/>
          </a:p>
          <a:p>
            <a:pPr eaLnBrk="1" hangingPunct="1"/>
            <a:r>
              <a:rPr lang="en-US" dirty="0" smtClean="0"/>
              <a:t>Part III</a:t>
            </a:r>
            <a:br>
              <a:rPr lang="en-US" dirty="0" smtClean="0"/>
            </a:br>
            <a:r>
              <a:rPr lang="en-US" dirty="0" smtClean="0"/>
              <a:t>Some common adjustments to the general ledger cash account include amounts collected for use by the bank and interest earned on our checking account. Both of these amounts will be added to the general ledger cash balance. Any bank service charge and non-sufficient funds checks are subtracted. A non-sufficient funds check is one that we deposited in our checking account but the maker of the check did not have sufficient cash to cover it. Sometimes we refer to these as “bounced” checks.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C7E6BFA4-9DD8-45AE-92F5-0AB1CAB395A5}" type="slidenum">
              <a:rPr lang="en-US" smtClean="0"/>
              <a:pPr eaLnBrk="1" hangingPunct="1"/>
              <a:t>1</a:t>
            </a:fld>
            <a:endParaRPr lang="en-US" smtClean="0"/>
          </a:p>
        </p:txBody>
      </p:sp>
      <p:sp>
        <p:nvSpPr>
          <p:cNvPr id="75779"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0"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1" name="Rectangle 4"/>
          <p:cNvSpPr>
            <a:spLocks noChangeArrowheads="1"/>
          </p:cNvSpPr>
          <p:nvPr/>
        </p:nvSpPr>
        <p:spPr bwMode="auto">
          <a:xfrm>
            <a:off x="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2" name="Rectangle 5"/>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75783" name="Rectangle 6"/>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36C9321B-D7E6-47DB-A3AC-7D1C87376058}" type="slidenum">
              <a:rPr lang="en-US" smtClean="0"/>
              <a:pPr eaLnBrk="1" hangingPunct="1"/>
              <a:t>19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Both the bank and our accounting department can make errors that go undetected until we prepare the bank reconciliation. These errors always need to be analyzed and corrected. All reconciling items that appear on the general ledger cash side of our reconciliation require an adjustment to our books. The adjustments change the general ledger balance to the true cash balance.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53D52F49-5159-496D-B1FE-8570DF9A21BF}" type="slidenum">
              <a:rPr lang="en-US" smtClean="0"/>
              <a:pPr eaLnBrk="1" hangingPunct="1"/>
              <a:t>20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the next two screens we present information relating to the bank reconciliation for Matrix for the month of June. You may choose to either print these screens or jot down the information.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604F6F98-25F7-4F5E-8277-114233DB33C2}" type="slidenum">
              <a:rPr lang="en-US" smtClean="0"/>
              <a:pPr eaLnBrk="1" hangingPunct="1"/>
              <a:t>21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begin the reconciliation with the unadjusted bank balance. The first item on the reconciliation is to add the deposits in transit of four hundred seventy-five dollars.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9F6F3F21-186D-4A4D-B546-2BEACC18E794}" type="slidenum">
              <a:rPr lang="en-US" smtClean="0"/>
              <a:pPr eaLnBrk="1" hangingPunct="1"/>
              <a:t>22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the next two screens we present information relating to the bank reconciliation for Matrix for the month of June. You may choose to either print these screens or jot down the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74BB0AA3-442B-43E2-8373-2983B8875F0F}" type="slidenum">
              <a:rPr lang="en-US" smtClean="0"/>
              <a:pPr eaLnBrk="1" hangingPunct="1"/>
              <a:t>23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bank erroneously deducted another company’s check from our account. To correct the error we add the two hundred dollars to the bank balance.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77D49387-1EA8-49B5-ADFE-B1499D213DD9}" type="slidenum">
              <a:rPr lang="en-US" smtClean="0"/>
              <a:pPr eaLnBrk="1" hangingPunct="1"/>
              <a:t>24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the next two screens we present information relating to the bank reconciliation for Matrix for the month of June. You may choose to either print these screens or jot down the information.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CA4F9D4E-D5C0-4EF3-8FD2-664F9A7F1513}" type="slidenum">
              <a:rPr lang="en-US" smtClean="0"/>
              <a:pPr eaLnBrk="1" hangingPunct="1"/>
              <a:t>25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last reconciling item on the unadjusted bank balance is to deduct our three outstanding checks. These checks have been written and mailed and will clear the bank shortly.</a:t>
            </a:r>
          </a:p>
          <a:p>
            <a:pPr eaLnBrk="1" hangingPunct="1"/>
            <a:endParaRPr lang="en-US" smtClean="0"/>
          </a:p>
          <a:p>
            <a:pPr eaLnBrk="1" hangingPunct="1"/>
            <a:r>
              <a:rPr lang="en-US" smtClean="0"/>
              <a:t>After all our adjustments we have a true cash balance at June 30</a:t>
            </a:r>
            <a:r>
              <a:rPr lang="en-US" baseline="30000" smtClean="0"/>
              <a:t>th</a:t>
            </a:r>
            <a:r>
              <a:rPr lang="en-US" smtClean="0"/>
              <a:t> of four thousand seven hundred twenty-five dollars and ninety-three cents. Now let’s move to the general ledger cash account balance.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02741689-CBB8-4BA6-9FDF-B64B7ACB2405}" type="slidenum">
              <a:rPr lang="en-US" smtClean="0"/>
              <a:pPr eaLnBrk="1" hangingPunct="1"/>
              <a:t>26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the remainder of the information for Matrix.</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473BE6FE-02B6-4E6A-BAFB-4BDE39068137}" type="slidenum">
              <a:rPr lang="en-US" smtClean="0"/>
              <a:pPr eaLnBrk="1" hangingPunct="1"/>
              <a:t>27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Our first reconciling item is to add the account collected for us by the bank. When the amount was collected the cash was deposited directly into our account.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621A33E8-7A8D-4A86-8A29-84378FE69212}" type="slidenum">
              <a:rPr lang="en-US" smtClean="0"/>
              <a:pPr eaLnBrk="1" hangingPunct="1"/>
              <a:t>28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the remainder of the information for Matrix.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policies and procedures used to provide reasonable assurance that the objectives of an enterprise will be accomplished are called internal controls. Internal controls can be divided into two categories: (1) accounting controls are designed to safeguard company assets and ensure reliable accounting records; and (2) administrative controls are concerned with evaluating performance and assessing the degree of compliance with company policies and public laws.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4A985F1-B523-43C3-9DF9-47B41AB7C149}" type="slidenum">
              <a:rPr lang="en-US" b="0" smtClean="0"/>
              <a:pPr eaLnBrk="1" hangingPunct="1"/>
              <a:t>2</a:t>
            </a:fld>
            <a:endParaRPr lang="en-US" b="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DD957ECB-03E8-4AA3-8719-951E75788869}" type="slidenum">
              <a:rPr lang="en-US" smtClean="0"/>
              <a:pPr eaLnBrk="1" hangingPunct="1"/>
              <a:t>29</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Our bookkeeping error involving the purchase of supplies amounts to twenty-seven dollars and is added to the unadjusted book balance. The interest earned on our bank account first appears on the bank statement. Now we must add the interest to our cash account.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EA2816A1-4BEE-4B04-85E8-8AF8CFCA7F66}" type="slidenum">
              <a:rPr lang="en-US" smtClean="0"/>
              <a:pPr eaLnBrk="1" hangingPunct="1"/>
              <a:t>30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the remainder of the information for Matrix.</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002A8429-E723-40FA-9C69-E383C0C96E09}" type="slidenum">
              <a:rPr lang="en-US" smtClean="0"/>
              <a:pPr eaLnBrk="1" hangingPunct="1"/>
              <a:t>31</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deduct the bank service charge of twelve dollars and seventy five-cents. The NSF check did not clear the bank. We recorded it as a deposit in our books but the bank was unable to obtain the funds from the maker so the check was returned. We deduct all NSF checks from the unadjusted book balance.</a:t>
            </a:r>
          </a:p>
          <a:p>
            <a:pPr eaLnBrk="1" hangingPunct="1"/>
            <a:endParaRPr lang="en-US" dirty="0" smtClean="0"/>
          </a:p>
          <a:p>
            <a:pPr eaLnBrk="1" hangingPunct="1"/>
            <a:r>
              <a:rPr lang="en-US" dirty="0" smtClean="0"/>
              <a:t>Notice that the true cash balance on the bank side of the reconciliation and on the book side are the same. We have been able to explain all of the differences between the bank account balance and the balance on our books.</a:t>
            </a:r>
          </a:p>
          <a:p>
            <a:pPr eaLnBrk="1" hangingPunct="1"/>
            <a:endParaRPr lang="en-US" dirty="0" smtClean="0"/>
          </a:p>
          <a:p>
            <a:pPr eaLnBrk="1" hangingPunct="1"/>
            <a:r>
              <a:rPr lang="en-US" dirty="0" smtClean="0"/>
              <a:t>We must prepare adjusting entries for all items on the book portion of the reconciliation. After we prepare the adjustments, the general ledger balance will be equal to four thousand seven hundred twenty-five dollars and ninety-three cents. Let’s make the adjusting entries now.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95DD59DD-D260-4103-8710-43D03B12C4ED}" type="slidenum">
              <a:rPr lang="en-US" smtClean="0"/>
              <a:pPr eaLnBrk="1" hangingPunct="1"/>
              <a:t>32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br>
              <a:rPr lang="en-US" dirty="0" smtClean="0"/>
            </a:br>
            <a:r>
              <a:rPr lang="en-US" dirty="0" smtClean="0"/>
              <a:t>First, let’s group together all adjustments that will increase our cash account. You may want to look back at the reconciliation before we go on.</a:t>
            </a:r>
          </a:p>
          <a:p>
            <a:pPr eaLnBrk="1" hangingPunct="1"/>
            <a:endParaRPr lang="en-US" dirty="0" smtClean="0"/>
          </a:p>
          <a:p>
            <a:pPr eaLnBrk="1" hangingPunct="1"/>
            <a:r>
              <a:rPr lang="en-US" dirty="0" smtClean="0"/>
              <a:t>Part II</a:t>
            </a:r>
            <a:br>
              <a:rPr lang="en-US" dirty="0" smtClean="0"/>
            </a:br>
            <a:r>
              <a:rPr lang="en-US" dirty="0" smtClean="0"/>
              <a:t>The first adjusting entry is to debit, or increase, cash for nine hundred eleven dollars and twenty-five cents, and credit accounts receivable for the amount collected by the bank on our behalf, credit supplies expense for our bookkeeping error, and credit interest revenue for the interest earned on the checking account. Now let’s look at all the adjustments that will reduce our cash account.</a:t>
            </a:r>
          </a:p>
          <a:p>
            <a:pPr eaLnBrk="1" hangingPunct="1"/>
            <a:endParaRPr lang="en-US" dirty="0" smtClean="0"/>
          </a:p>
          <a:p>
            <a:pPr eaLnBrk="1" hangingPunct="1"/>
            <a:r>
              <a:rPr lang="en-US" dirty="0" smtClean="0"/>
              <a:t>Part III</a:t>
            </a:r>
            <a:br>
              <a:rPr lang="en-US" dirty="0" smtClean="0"/>
            </a:br>
            <a:r>
              <a:rPr lang="en-US" dirty="0" smtClean="0"/>
              <a:t>We begin by debiting bank service charge expense for twelve dollars and seventy-five cents, and accounts receivable for the amount of the NSF check. We credit, or reduce, cash for the total of four hundred twenty-five dollars and eighty-six cents. After all these adjustments are posted, the balance in our cash account is the true cash balance.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516E61FA-C0FA-4CC2-A6FC-0DD675E52011}" type="slidenum">
              <a:rPr lang="en-US" smtClean="0"/>
              <a:pPr eaLnBrk="1" hangingPunct="1"/>
              <a:t>33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An account called cash short and over is used to balance cash registers at the end of the day. It is not uncommon for employees to make mistakes in collecting cash or making change. The mistake may be in the favor of the customer or the company. The amounts involved should be small.</a:t>
            </a:r>
          </a:p>
          <a:p>
            <a:pPr eaLnBrk="1" hangingPunct="1"/>
            <a:endParaRPr lang="en-US" smtClean="0"/>
          </a:p>
          <a:p>
            <a:pPr eaLnBrk="1" hangingPunct="1"/>
            <a:r>
              <a:rPr lang="en-US" smtClean="0"/>
              <a:t>Part II</a:t>
            </a:r>
            <a:br>
              <a:rPr lang="en-US" smtClean="0"/>
            </a:br>
            <a:r>
              <a:rPr lang="en-US" smtClean="0"/>
              <a:t>One cash register is supposed to have a balance of five hundred dollars at the end of the day. On the day in question, the balance is four hundred ninety-nine dollars. To balance the register we debit the cash account for four hundred ninety-nine dollars, debit cash short and over of one dollar, and credit sales for five hundred dollars.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CBEBC49C-FBF9-42ED-8F04-F327E169A835}" type="slidenum">
              <a:rPr lang="en-US" smtClean="0"/>
              <a:pPr eaLnBrk="1" hangingPunct="1"/>
              <a:t>34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companies keep a small amount of cash, usually one hundred to five hundred dollars, on hand to pay amounts that normally require the use of cash. For example, the company may wish to keep a few stamps on hand for emergency use. When we go to the post office we usually pay for a small number of stamps with cash. Or we may have a few employees who must work late and the company policy is to pay for their meal. If the employees go to a fast food restaurant for their meal, cash is usually expected in terms of payment. The employees could ask the petty cashier for money to use for the meal.</a:t>
            </a:r>
          </a:p>
          <a:p>
            <a:pPr eaLnBrk="1" hangingPunct="1"/>
            <a:endParaRPr lang="en-US" smtClean="0"/>
          </a:p>
          <a:p>
            <a:pPr eaLnBrk="1" hangingPunct="1"/>
            <a:r>
              <a:rPr lang="en-US" smtClean="0"/>
              <a:t>A petty cash fund is a good internal control because the petty cashier is </a:t>
            </a:r>
            <a:r>
              <a:rPr lang="en-US" u="sng" smtClean="0"/>
              <a:t>always </a:t>
            </a:r>
            <a:r>
              <a:rPr lang="en-US" smtClean="0"/>
              <a:t>responsible for the money in the fund. A petty cashier is usually bonded.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3A49E4FB-6D7A-4836-843A-3022BCA674E3}" type="slidenum">
              <a:rPr lang="en-US" smtClean="0"/>
              <a:pPr eaLnBrk="1" hangingPunct="1"/>
              <a:t>35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Our company decides to establish a five hundred dollar petty cash fund. The controller’s office and the office of the treasurer prepare a check payable to the petty cashier in the amount of five hundred dollars. The petty cashier takes the check to the bank and gets the five hundred dollars in cash. The money is usually kept in a secure lockbox.</a:t>
            </a:r>
          </a:p>
          <a:p>
            <a:pPr eaLnBrk="1" hangingPunct="1"/>
            <a:endParaRPr lang="en-US" smtClean="0"/>
          </a:p>
          <a:p>
            <a:pPr eaLnBrk="1" hangingPunct="1"/>
            <a:r>
              <a:rPr lang="en-US" smtClean="0"/>
              <a:t>Part II</a:t>
            </a:r>
            <a:br>
              <a:rPr lang="en-US" smtClean="0"/>
            </a:br>
            <a:r>
              <a:rPr lang="en-US" smtClean="0"/>
              <a:t>The journal entry to establish the petty cash fund is to debit the asset petty cash and credit the asset cash for five hundred dollars.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4F7B5E14-7510-4A4E-9EA6-E3C030F7D7DE}" type="slidenum">
              <a:rPr lang="en-US" smtClean="0"/>
              <a:pPr eaLnBrk="1" hangingPunct="1"/>
              <a:t>36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Read through this information concerning payments made by the petty cashier from the petty cash fund. Notice that for each expenditure the petty cashier must receive a receipt. The petty cashier has disbursed four hundred sixty-six dollars and ten cents. The fund is getting low of cash and the petty cashier wants to replenish the fund.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FA519B4C-DC66-4E68-BC9C-56ECCDA583AC}" type="slidenum">
              <a:rPr lang="en-US" smtClean="0"/>
              <a:pPr eaLnBrk="1" hangingPunct="1"/>
              <a:t>37</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The expenses are recorded and net income is reduced, thus reducing the equity section of the balance sheet. The cash account is reduced by four hundred sixty-six dollars and ten cents, the amount needed to replenish the fund. In the operating activities section of the Statement of Cash Flows we will have an outflow for expenditures.</a:t>
            </a:r>
          </a:p>
          <a:p>
            <a:pPr eaLnBrk="1" hangingPunct="1"/>
            <a:endParaRPr lang="en-US" smtClean="0"/>
          </a:p>
          <a:p>
            <a:pPr eaLnBrk="1" hangingPunct="1"/>
            <a:r>
              <a:rPr lang="en-US" smtClean="0"/>
              <a:t>Part II</a:t>
            </a:r>
            <a:br>
              <a:rPr lang="en-US" smtClean="0"/>
            </a:br>
            <a:r>
              <a:rPr lang="en-US" smtClean="0"/>
              <a:t>The journal entry required is to debit, or increase, the various expense accounts involved and credit cash for the total of four hundred sixty-six dollars and ten cents.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7821B2B8-9971-44BC-8D47-964D504C01FB}" type="slidenum">
              <a:rPr lang="en-US" smtClean="0"/>
              <a:pPr eaLnBrk="1" hangingPunct="1"/>
              <a:t>38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controller and treasurer prepare a check payable to the petty cashier for four hundred sixty-six dollars and ten cents. The check is given to the petty cashier who takes it to the bank and gets the cash. The fund now has a five hundred dollar balance again. This process continues until the fund is eliminated, increased or decreased.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85986B44-8C28-4CBC-A45F-FC1CC3E3E1F7}" type="slidenum">
              <a:rPr lang="en-US" smtClean="0"/>
              <a:pPr eaLnBrk="1" hangingPunct="1"/>
              <a:t>3</a:t>
            </a:fld>
            <a:endParaRPr lang="en-US" smtClean="0"/>
          </a:p>
        </p:txBody>
      </p:sp>
      <p:sp>
        <p:nvSpPr>
          <p:cNvPr id="76803"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76804"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these</a:t>
            </a:r>
            <a:r>
              <a:rPr lang="en-US" baseline="0" dirty="0" smtClean="0"/>
              <a:t> 3 steps to determine if a Petty Cash fund is short or over.</a:t>
            </a:r>
            <a:endParaRPr lang="en-US" dirty="0"/>
          </a:p>
        </p:txBody>
      </p:sp>
      <p:sp>
        <p:nvSpPr>
          <p:cNvPr id="4" name="Slide Number Placeholder 3"/>
          <p:cNvSpPr>
            <a:spLocks noGrp="1"/>
          </p:cNvSpPr>
          <p:nvPr>
            <p:ph type="sldNum" sz="quarter" idx="10"/>
          </p:nvPr>
        </p:nvSpPr>
        <p:spPr/>
        <p:txBody>
          <a:bodyPr/>
          <a:lstStyle/>
          <a:p>
            <a:pPr>
              <a:defRPr/>
            </a:pPr>
            <a:fld id="{971CCDE7-9CE6-40C4-A489-17D8E6952859}" type="slidenum">
              <a:rPr lang="en-US" smtClean="0"/>
              <a:pPr>
                <a:defRPr/>
              </a:pPr>
              <a:t>39</a:t>
            </a:fld>
            <a:endParaRPr lang="en-US"/>
          </a:p>
        </p:txBody>
      </p:sp>
    </p:spTree>
    <p:extLst>
      <p:ext uri="{BB962C8B-B14F-4D97-AF65-F5344CB8AC3E}">
        <p14:creationId xmlns:p14="http://schemas.microsoft.com/office/powerpoint/2010/main" val="4186915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DB66E2B6-C7C5-4765-9E6A-1B84F2394958}" type="slidenum">
              <a:rPr lang="en-US" smtClean="0"/>
              <a:pPr eaLnBrk="1" hangingPunct="1"/>
              <a:t>40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Current assets are expected to be converted to cash or consumed within one year of the normal operating cycle, whichever is longer. Do not confuse the operating cycle with the accounting cycle. The accounting cycle is usually monthly, and has nothing to do with the company’s operating cycle. Shown here is a list of common current assets.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F9DD02A0-F4AD-4CC6-83C7-864B3A5EFD43}" type="slidenum">
              <a:rPr lang="en-US" smtClean="0"/>
              <a:pPr eaLnBrk="1" hangingPunct="1"/>
              <a:t>41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Current liabilities are due within one year or the normal operating cycle, whichever is longer. Current liabilities are normally paid with current assets. Shown here is a list of some current liabilities.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BC912665-176C-4D68-B740-AC81206185C8}" type="slidenum">
              <a:rPr lang="en-US" smtClean="0"/>
              <a:pPr eaLnBrk="1" hangingPunct="1"/>
              <a:t>42</a:t>
            </a:fld>
            <a:endParaRPr lang="en-US" smtClean="0"/>
          </a:p>
        </p:txBody>
      </p:sp>
      <p:sp>
        <p:nvSpPr>
          <p:cNvPr id="113667"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3668"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56B1435E-1910-43C8-831F-8933809E645F}" type="slidenum">
              <a:rPr lang="en-US" smtClean="0"/>
              <a:pPr eaLnBrk="1" hangingPunct="1"/>
              <a:t>43</a:t>
            </a:fld>
            <a:endParaRPr lang="en-US" smtClean="0"/>
          </a:p>
        </p:txBody>
      </p:sp>
      <p:sp>
        <p:nvSpPr>
          <p:cNvPr id="114691"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4692"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8A3883BD-C63E-4C6F-ADB7-F770ABE74726}" type="slidenum">
              <a:rPr lang="en-US" smtClean="0"/>
              <a:pPr eaLnBrk="1" hangingPunct="1"/>
              <a:t>44</a:t>
            </a:fld>
            <a:endParaRPr lang="en-US" smtClean="0"/>
          </a:p>
        </p:txBody>
      </p:sp>
      <p:sp>
        <p:nvSpPr>
          <p:cNvPr id="115715"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5716"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3F6ACC61-839A-4BA5-B5EB-FBF7BBBE1292}" type="slidenum">
              <a:rPr lang="en-US" smtClean="0"/>
              <a:pPr eaLnBrk="1" hangingPunct="1"/>
              <a:t>45</a:t>
            </a:fld>
            <a:endParaRPr lang="en-US" smtClean="0"/>
          </a:p>
        </p:txBody>
      </p:sp>
      <p:sp>
        <p:nvSpPr>
          <p:cNvPr id="116739"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6740"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69F596CF-A2D1-4CD6-A605-C87EF3EF6B19}" type="slidenum">
              <a:rPr lang="en-US" smtClean="0"/>
              <a:pPr eaLnBrk="1" hangingPunct="1"/>
              <a:t>46</a:t>
            </a:fld>
            <a:endParaRPr lang="en-US" smtClean="0"/>
          </a:p>
        </p:txBody>
      </p:sp>
      <p:sp>
        <p:nvSpPr>
          <p:cNvPr id="117763"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7764"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9164C4D8-14F0-4BC4-AF6D-925E58DC4BE1}" type="slidenum">
              <a:rPr lang="en-US" smtClean="0"/>
              <a:pPr eaLnBrk="1" hangingPunct="1"/>
              <a:t>47</a:t>
            </a:fld>
            <a:endParaRPr lang="en-US" smtClean="0"/>
          </a:p>
        </p:txBody>
      </p:sp>
      <p:sp>
        <p:nvSpPr>
          <p:cNvPr id="118787"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8788"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0DCFAC81-865C-4413-989A-237D377BF25B}" type="slidenum">
              <a:rPr lang="en-US" smtClean="0"/>
              <a:pPr eaLnBrk="1" hangingPunct="1"/>
              <a:t>48</a:t>
            </a:fld>
            <a:endParaRPr lang="en-US" smtClean="0"/>
          </a:p>
        </p:txBody>
      </p:sp>
      <p:sp>
        <p:nvSpPr>
          <p:cNvPr id="119811"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19812"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5B5EC974-5C5E-4155-BF6F-6F543B707F35}" type="slidenum">
              <a:rPr lang="en-US" smtClean="0"/>
              <a:pPr eaLnBrk="1" hangingPunct="1"/>
              <a:t>4</a:t>
            </a:fld>
            <a:endParaRPr lang="en-US" smtClean="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a listing of the nine major internal control features that we will discuss in detail on the following screens.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72E4CCE4-D65E-4F54-9C42-F92F304E862F}" type="slidenum">
              <a:rPr lang="en-US" smtClean="0"/>
              <a:pPr eaLnBrk="1" hangingPunct="1"/>
              <a:t>49</a:t>
            </a:fld>
            <a:endParaRPr lang="en-US" smtClean="0"/>
          </a:p>
        </p:txBody>
      </p:sp>
      <p:sp>
        <p:nvSpPr>
          <p:cNvPr id="120835"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20836"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1FB1CA38-44A6-4D28-BD28-17B7C73C0CED}" type="slidenum">
              <a:rPr lang="en-US" smtClean="0"/>
              <a:pPr eaLnBrk="1" hangingPunct="1"/>
              <a:t>50</a:t>
            </a:fld>
            <a:endParaRPr lang="en-US" smtClean="0"/>
          </a:p>
        </p:txBody>
      </p:sp>
      <p:sp>
        <p:nvSpPr>
          <p:cNvPr id="121859"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21860"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ED9EDE33-4BB7-496F-8480-8FF5E5AC9A9E}" type="slidenum">
              <a:rPr lang="en-US" smtClean="0"/>
              <a:pPr eaLnBrk="1" hangingPunct="1"/>
              <a:t>51</a:t>
            </a:fld>
            <a:endParaRPr lang="en-US" smtClean="0"/>
          </a:p>
        </p:txBody>
      </p:sp>
      <p:sp>
        <p:nvSpPr>
          <p:cNvPr id="122883"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22884"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6497F577-3748-4A61-9595-AE8F02AAF64A}" type="slidenum">
              <a:rPr lang="en-US" smtClean="0"/>
              <a:pPr eaLnBrk="1" hangingPunct="1"/>
              <a:t>52</a:t>
            </a:fld>
            <a:endParaRPr lang="en-US" smtClean="0"/>
          </a:p>
        </p:txBody>
      </p:sp>
      <p:sp>
        <p:nvSpPr>
          <p:cNvPr id="123907"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123908"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E2768C-1EFE-4F45-92CF-038EF1C43EBE}" type="slidenum">
              <a:rPr lang="en-US" smtClean="0"/>
              <a:pPr eaLnBrk="1" hangingPunct="1"/>
              <a:t>53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p>
          <a:p>
            <a:pPr eaLnBrk="1" hangingPunct="1"/>
            <a:r>
              <a:rPr lang="en-US" smtClean="0">
                <a:latin typeface="Tahoma" pitchFamily="34" charset="0"/>
              </a:rPr>
              <a:t>How can a financial analyst know that a company really did follow generally accepted accounting principles?</a:t>
            </a:r>
            <a:endParaRPr lang="en-US" smtClean="0"/>
          </a:p>
          <a:p>
            <a:pPr eaLnBrk="1" hangingPunct="1"/>
            <a:endParaRPr lang="en-US" smtClean="0"/>
          </a:p>
          <a:p>
            <a:pPr eaLnBrk="1" hangingPunct="1"/>
            <a:r>
              <a:rPr lang="en-US" smtClean="0"/>
              <a:t>Part II</a:t>
            </a:r>
          </a:p>
          <a:p>
            <a:pPr eaLnBrk="1" hangingPunct="1"/>
            <a:r>
              <a:rPr lang="en-US" smtClean="0"/>
              <a:t>Analysts and other users rely on audits conducted by certified public accountants.  An audit is a detailed examination of a company’s financial statements and underlying accounting records.  The primary roles of an independent auditor are:</a:t>
            </a:r>
          </a:p>
          <a:p>
            <a:pPr lvl="1" eaLnBrk="1" hangingPunct="1">
              <a:buFontTx/>
              <a:buChar char="•"/>
            </a:pPr>
            <a:r>
              <a:rPr lang="en-US" smtClean="0"/>
              <a:t>Conducts a financial audit.</a:t>
            </a:r>
          </a:p>
          <a:p>
            <a:pPr lvl="1" eaLnBrk="1" hangingPunct="1">
              <a:buFontTx/>
              <a:buChar char="•"/>
            </a:pPr>
            <a:r>
              <a:rPr lang="en-US" smtClean="0"/>
              <a:t>Assumes both legal and professional responsibilities to the public as well as to the company paying the auditor.</a:t>
            </a:r>
          </a:p>
          <a:p>
            <a:pPr lvl="1" eaLnBrk="1" hangingPunct="1">
              <a:buFontTx/>
              <a:buChar char="•"/>
            </a:pPr>
            <a:r>
              <a:rPr lang="en-US" smtClean="0"/>
              <a:t>Determines if financial statements are materially correct rather than absolutely correct.</a:t>
            </a:r>
          </a:p>
          <a:p>
            <a:pPr lvl="1" eaLnBrk="1" hangingPunct="1">
              <a:buFontTx/>
              <a:buChar char="•"/>
            </a:pPr>
            <a:r>
              <a:rPr lang="en-US" smtClean="0"/>
              <a:t>Presents conclusions in an audit report that includes an opinion as to whether the statements are prepared in conformity with </a:t>
            </a:r>
            <a:r>
              <a:rPr lang="en-US" smtClean="0">
                <a:latin typeface="Tahoma" pitchFamily="34" charset="0"/>
              </a:rPr>
              <a:t>generally accepted accounting principles.</a:t>
            </a:r>
          </a:p>
          <a:p>
            <a:pPr lvl="1" eaLnBrk="1" hangingPunct="1">
              <a:buFontTx/>
              <a:buChar char="•"/>
            </a:pPr>
            <a:r>
              <a:rPr lang="en-US" smtClean="0">
                <a:latin typeface="Tahoma" pitchFamily="34" charset="0"/>
              </a:rPr>
              <a:t>Maintains professional confidentiality of client records.  However, this does not exempt the auditor from legal obligations such as testifying in court.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835D91-1AFE-4D6C-A52E-355015A88022}" type="slidenum">
              <a:rPr lang="en-US" smtClean="0"/>
              <a:pPr eaLnBrk="1" hangingPunct="1"/>
              <a:t>54</a:t>
            </a:fld>
            <a:endParaRPr lang="en-US" smtClean="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Part I</a:t>
            </a:r>
          </a:p>
          <a:p>
            <a:pPr eaLnBrk="1" hangingPunct="1">
              <a:spcBef>
                <a:spcPct val="50000"/>
              </a:spcBef>
            </a:pPr>
            <a:r>
              <a:rPr lang="en-US" dirty="0" smtClean="0">
                <a:latin typeface="Tahoma" pitchFamily="34" charset="0"/>
              </a:rPr>
              <a:t>As mentioned in the primary roles of auditors on the previous slide, auditors do not guarantee that financial statements are absolutely correct—only that they are </a:t>
            </a:r>
            <a:r>
              <a:rPr lang="en-US" dirty="0" smtClean="0">
                <a:solidFill>
                  <a:srgbClr val="FF3300"/>
                </a:solidFill>
                <a:latin typeface="Tahoma" pitchFamily="34" charset="0"/>
              </a:rPr>
              <a:t>materially</a:t>
            </a:r>
            <a:r>
              <a:rPr lang="en-US" dirty="0" smtClean="0">
                <a:latin typeface="Tahoma" pitchFamily="34" charset="0"/>
              </a:rPr>
              <a:t> correct.  The question then becomes “How big is material?”.</a:t>
            </a:r>
          </a:p>
          <a:p>
            <a:pPr eaLnBrk="1" hangingPunct="1">
              <a:spcBef>
                <a:spcPct val="50000"/>
              </a:spcBef>
            </a:pPr>
            <a:endParaRPr lang="en-US" dirty="0" smtClean="0">
              <a:latin typeface="Tahoma" pitchFamily="34" charset="0"/>
            </a:endParaRPr>
          </a:p>
          <a:p>
            <a:pPr eaLnBrk="1" hangingPunct="1">
              <a:spcBef>
                <a:spcPct val="0"/>
              </a:spcBef>
            </a:pPr>
            <a:r>
              <a:rPr lang="en-US" dirty="0" smtClean="0">
                <a:solidFill>
                  <a:schemeClr val="tx2"/>
                </a:solidFill>
                <a:latin typeface="Tahoma" pitchFamily="34" charset="0"/>
              </a:rPr>
              <a:t>The concept of materiality is very subjective.  If Wal-Mart inadvertently overstated its sales by one million dollars, would this be material?  In 2002, Wal-Mart had approximately two hundred forty five million dollars of sales!  A one million dollar error in sales at Wal-Mart is like a one dollar error in computing the pay of a person who makes two hundred forty five thousand dollars a year—not material at all!  </a:t>
            </a:r>
          </a:p>
          <a:p>
            <a:pPr eaLnBrk="1" hangingPunct="1">
              <a:spcBef>
                <a:spcPct val="0"/>
              </a:spcBef>
            </a:pPr>
            <a:endParaRPr lang="en-US" dirty="0" smtClean="0">
              <a:solidFill>
                <a:schemeClr val="tx2"/>
              </a:solidFill>
              <a:latin typeface="Tahoma" pitchFamily="34" charset="0"/>
            </a:endParaRPr>
          </a:p>
          <a:p>
            <a:pPr eaLnBrk="1" hangingPunct="1">
              <a:spcBef>
                <a:spcPct val="50000"/>
              </a:spcBef>
            </a:pPr>
            <a:r>
              <a:rPr lang="en-US" dirty="0" smtClean="0"/>
              <a:t>Part II</a:t>
            </a:r>
          </a:p>
          <a:p>
            <a:pPr eaLnBrk="1" hangingPunct="1">
              <a:spcBef>
                <a:spcPct val="0"/>
              </a:spcBef>
            </a:pPr>
            <a:r>
              <a:rPr lang="en-US" dirty="0" smtClean="0">
                <a:solidFill>
                  <a:schemeClr val="tx2"/>
                </a:solidFill>
                <a:latin typeface="Tahoma" pitchFamily="34" charset="0"/>
              </a:rPr>
              <a:t>An error, or other reporting problem, is material if knowing about it would influence the decision of an average prudent investor.</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9DE1CC-9FD9-4C3E-81F5-8614B0C3BECD}" type="slidenum">
              <a:rPr lang="en-US" smtClean="0"/>
              <a:pPr eaLnBrk="1" hangingPunct="1"/>
              <a:t>55</a:t>
            </a:fld>
            <a:endParaRPr lang="en-US" smtClean="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smtClean="0"/>
              <a:t>Part I</a:t>
            </a:r>
          </a:p>
          <a:p>
            <a:pPr eaLnBrk="1" hangingPunct="1"/>
            <a:r>
              <a:rPr lang="en-US" sz="1000" smtClean="0"/>
              <a:t>Once an audit it complete, the auditors present their conclusions in a report that includes an audit opinion. </a:t>
            </a:r>
            <a:r>
              <a:rPr lang="en-US" sz="1000" smtClean="0">
                <a:solidFill>
                  <a:srgbClr val="0033CC"/>
                </a:solidFill>
              </a:rPr>
              <a:t>If auditors are satisfied that the financial statements are “fair”, they issue an unqualified audit report. An </a:t>
            </a:r>
            <a:r>
              <a:rPr lang="en-US" sz="1000" smtClean="0">
                <a:solidFill>
                  <a:srgbClr val="FF3300"/>
                </a:solidFill>
              </a:rPr>
              <a:t>unqualified audit report</a:t>
            </a:r>
            <a:r>
              <a:rPr lang="en-US" sz="1000" smtClean="0">
                <a:solidFill>
                  <a:srgbClr val="0033CC"/>
                </a:solidFill>
              </a:rPr>
              <a:t> indicates that the financial statements are useful and that creditors and investors can trust what is reported. </a:t>
            </a:r>
            <a:endParaRPr lang="en-US" sz="1000" smtClean="0"/>
          </a:p>
          <a:p>
            <a:pPr eaLnBrk="1" hangingPunct="1"/>
            <a:endParaRPr lang="en-US" sz="1000" smtClean="0"/>
          </a:p>
          <a:p>
            <a:pPr eaLnBrk="1" hangingPunct="1">
              <a:spcBef>
                <a:spcPct val="50000"/>
              </a:spcBef>
            </a:pPr>
            <a:r>
              <a:rPr lang="en-US" sz="1000" smtClean="0">
                <a:solidFill>
                  <a:srgbClr val="0033CC"/>
                </a:solidFill>
              </a:rPr>
              <a:t>Part II</a:t>
            </a:r>
          </a:p>
          <a:p>
            <a:pPr eaLnBrk="1" hangingPunct="1">
              <a:spcBef>
                <a:spcPct val="50000"/>
              </a:spcBef>
            </a:pPr>
            <a:r>
              <a:rPr lang="en-US" sz="1000" smtClean="0">
                <a:solidFill>
                  <a:srgbClr val="0033CC"/>
                </a:solidFill>
              </a:rPr>
              <a:t>The most negative report an auditor can issue is an adverse opinion.  An adverse opinion means that one or more departures from Generally Accepted Accounting Principles are so material the financial statements do not present a fair picture of the company’s status. </a:t>
            </a:r>
          </a:p>
          <a:p>
            <a:pPr eaLnBrk="1" hangingPunct="1">
              <a:spcBef>
                <a:spcPct val="50000"/>
              </a:spcBef>
            </a:pPr>
            <a:endParaRPr lang="en-US" sz="1000" smtClean="0">
              <a:solidFill>
                <a:srgbClr val="0033CC"/>
              </a:solidFill>
            </a:endParaRPr>
          </a:p>
          <a:p>
            <a:pPr eaLnBrk="1" hangingPunct="1">
              <a:spcBef>
                <a:spcPct val="50000"/>
              </a:spcBef>
            </a:pPr>
            <a:r>
              <a:rPr lang="en-US" sz="1000" smtClean="0">
                <a:solidFill>
                  <a:srgbClr val="0033CC"/>
                </a:solidFill>
              </a:rPr>
              <a:t>Part III</a:t>
            </a:r>
          </a:p>
          <a:p>
            <a:pPr eaLnBrk="1" hangingPunct="1">
              <a:spcBef>
                <a:spcPct val="50000"/>
              </a:spcBef>
            </a:pPr>
            <a:r>
              <a:rPr lang="en-US" sz="1000" smtClean="0">
                <a:solidFill>
                  <a:srgbClr val="0033CC"/>
                </a:solidFill>
              </a:rPr>
              <a:t>A qualified opinion falls between an unqualified and an adverse opinion.  A qualified opinion means that for the most part, the company’s financial statements are in compliance with Generally Accepted Accounting Principles, but the auditors have reservations about something in the statements.  The auditor’s report explains why the opinion is qualified.   </a:t>
            </a:r>
          </a:p>
          <a:p>
            <a:pPr eaLnBrk="1" hangingPunct="1">
              <a:spcBef>
                <a:spcPct val="50000"/>
              </a:spcBef>
            </a:pPr>
            <a:endParaRPr lang="en-US" sz="1000" smtClean="0">
              <a:solidFill>
                <a:srgbClr val="0033CC"/>
              </a:solidFill>
            </a:endParaRPr>
          </a:p>
          <a:p>
            <a:pPr eaLnBrk="1" hangingPunct="1">
              <a:spcBef>
                <a:spcPct val="50000"/>
              </a:spcBef>
            </a:pPr>
            <a:r>
              <a:rPr lang="en-US" sz="1000" smtClean="0">
                <a:solidFill>
                  <a:srgbClr val="0033CC"/>
                </a:solidFill>
              </a:rPr>
              <a:t>Part IV</a:t>
            </a:r>
          </a:p>
          <a:p>
            <a:pPr eaLnBrk="1" hangingPunct="1">
              <a:spcBef>
                <a:spcPct val="50000"/>
              </a:spcBef>
            </a:pPr>
            <a:r>
              <a:rPr lang="en-US" sz="1000" smtClean="0">
                <a:solidFill>
                  <a:srgbClr val="0033CC"/>
                </a:solidFill>
              </a:rPr>
              <a:t>If an auditor is unable to perform the audit procedures necessary to determine whether the statements are prepared in accordance with Generally Accepted Accounting Principles, the auditor cannot issue an opinion on the financial statements. Instead, the auditor issues a disclaimer of audit opinion.  A disclaimer is neither negative nor positive.  It simply means that the auditor is unable to obtain enough information to confirm compliance with Generally Accepted Accounting Principles.</a:t>
            </a:r>
            <a:endParaRPr lang="en-US" sz="1000" smtClean="0"/>
          </a:p>
          <a:p>
            <a:pPr eaLnBrk="1" hangingPunct="1">
              <a:spcBef>
                <a:spcPct val="50000"/>
              </a:spcBef>
            </a:pPr>
            <a:r>
              <a:rPr lang="en-US" sz="1000" smtClean="0">
                <a:solidFill>
                  <a:srgbClr val="0033CC"/>
                </a:solidFill>
              </a:rPr>
              <a:t> </a:t>
            </a:r>
          </a:p>
          <a:p>
            <a:pPr eaLnBrk="1" hangingPunct="1">
              <a:spcBef>
                <a:spcPct val="50000"/>
              </a:spcBef>
            </a:pPr>
            <a:endParaRPr lang="en-US" sz="1000" smtClean="0">
              <a:solidFill>
                <a:srgbClr val="0033CC"/>
              </a:solidFill>
            </a:endParaRPr>
          </a:p>
          <a:p>
            <a:pPr eaLnBrk="1" hangingPunct="1">
              <a:spcBef>
                <a:spcPct val="50000"/>
              </a:spcBef>
            </a:pPr>
            <a:endParaRPr lang="en-US" sz="10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A8425A-D86A-4FD0-BE5F-61CD85F81DD2}" type="slidenum">
              <a:rPr lang="en-US" smtClean="0"/>
              <a:pPr eaLnBrk="1" hangingPunct="1"/>
              <a:t>56</a:t>
            </a:fld>
            <a:endParaRPr lang="en-US" smtClean="0"/>
          </a:p>
        </p:txBody>
      </p:sp>
      <p:sp>
        <p:nvSpPr>
          <p:cNvPr id="12800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4" name="Rectangle 3"/>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5"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6" name="Rectangle 5"/>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8007" name="Rectangle 6"/>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C2C560-2758-4526-8F97-C7D8A897DFB3}" type="slidenum">
              <a:rPr lang="en-US" smtClean="0"/>
              <a:pPr eaLnBrk="1" hangingPunct="1"/>
              <a:t>57</a:t>
            </a:fld>
            <a:endParaRPr lang="en-US" smtClean="0"/>
          </a:p>
        </p:txBody>
      </p:sp>
      <p:sp>
        <p:nvSpPr>
          <p:cNvPr id="12902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28" name="Rectangle 3"/>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29"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30" name="Rectangle 5"/>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9031" name="Rectangle 6"/>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456AE4-658C-47AF-8B4F-CF34914178F0}" type="slidenum">
              <a:rPr lang="en-US" smtClean="0"/>
              <a:pPr eaLnBrk="1" hangingPunct="1"/>
              <a:t>58</a:t>
            </a:fld>
            <a:endParaRPr lang="en-US" smtClean="0"/>
          </a:p>
        </p:txBody>
      </p:sp>
      <p:sp>
        <p:nvSpPr>
          <p:cNvPr id="130051"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2" name="Rectangle 3"/>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3"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4" name="Rectangle 5"/>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0055" name="Rectangle 6"/>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7326EB40-4F6F-401D-8761-5FBABCC9C5D3}" type="slidenum">
              <a:rPr lang="en-US" smtClean="0"/>
              <a:pPr eaLnBrk="1" hangingPunct="1"/>
              <a:t>5</a:t>
            </a:fld>
            <a:endParaRPr lang="en-US" smtClean="0"/>
          </a:p>
        </p:txBody>
      </p:sp>
      <p:sp>
        <p:nvSpPr>
          <p:cNvPr id="78851"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is important that a company implement a plan to separate duties. We do not want one person to be able to order an item, pay for it, and have it under his or her control. When we separate duties we are asking one employee to serve as a check on the work of another employee or group of employees. Effective separation of duties reduces the likelihood of fraud or theft by employees.</a:t>
            </a:r>
          </a:p>
        </p:txBody>
      </p:sp>
      <p:sp>
        <p:nvSpPr>
          <p:cNvPr id="78852"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A524DE-7496-4F06-8FAC-51C5A9E97CD8}" type="slidenum">
              <a:rPr lang="en-US" smtClean="0"/>
              <a:pPr eaLnBrk="1" hangingPunct="1"/>
              <a:t>59</a:t>
            </a:fld>
            <a:endParaRPr lang="en-US" smtClean="0"/>
          </a:p>
        </p:txBody>
      </p:sp>
      <p:sp>
        <p:nvSpPr>
          <p:cNvPr id="13107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6" name="Rectangle 3"/>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7"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8" name="Rectangle 5"/>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1079" name="Rectangle 6"/>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confidentiality rules in the code of ethics for CPAs prohibits auditors from voluntarily disclosing information they have acquired as a result of their accountant-client relationships. However, accountants may be required to testify in a court of law. In general, federal law does not recognize an accountant-client privilege as it does with attorneys and clergy.</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F8DF266-CE88-4484-87E0-F237977DFB71}" type="slidenum">
              <a:rPr lang="en-US" b="0" smtClean="0"/>
              <a:pPr eaLnBrk="1" hangingPunct="1"/>
              <a:t>60</a:t>
            </a:fld>
            <a:endParaRPr lang="en-US" b="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SEC is a government agency authorized to establish and enforce the accounting rules for public companies. Public companies, have to follow the reporting rules of the SEC as well as GAAP. SEC companies must file specific information directly with the SEC annually, quarterly, and in-between if required. </a:t>
            </a:r>
          </a:p>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8610D0D-9EE1-4143-90AF-15EA240FAEFE}" type="slidenum">
              <a:rPr lang="en-US" b="0" smtClean="0"/>
              <a:pPr eaLnBrk="1" hangingPunct="1"/>
              <a:t>61</a:t>
            </a:fld>
            <a:endParaRPr lang="en-US" b="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SEC regulates audit standards as well as financial reporting. Prior to passage of the Sarbanes-Oxley Act in July 2002, the SEC left much of the regulation and oversight of independent auditors to the American Institute of Certified Public Accountants, a private professional organization. However, a key provision of Sarbanes-Oxley establishes the Public Company Accounting Oversight Board (PCAOB). This board assumes the primary responsibility for establishing and enforcing auditing standards for CPA firms that audit SEC companies. The board has five financially astute members, three of whom cannot be CPAs.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7E1CBD4-E89D-4CC4-9F75-9D6BA412FC95}" type="slidenum">
              <a:rPr lang="en-US" b="0" smtClean="0"/>
              <a:pPr eaLnBrk="1" hangingPunct="1"/>
              <a:t>62</a:t>
            </a:fld>
            <a:endParaRPr lang="en-US" b="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A5F7F20E-2473-4D85-ADB9-ACFCCB7FA7B5}" type="slidenum">
              <a:rPr lang="en-US" smtClean="0"/>
              <a:pPr eaLnBrk="1" hangingPunct="1"/>
              <a:t>63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Internal control is one of those subjects that does not seem as important while you are a student as it is in the business world. Once you graduate, the company you work with will have extensive internal controls. It is crucial that you are aware of the controls and how they will impact your job.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290729F5-A96C-4941-BD38-4AE9DEEE0FFD}" type="slidenum">
              <a:rPr lang="en-US" smtClean="0"/>
              <a:pPr eaLnBrk="1" hangingPunct="1"/>
              <a:t>6</a:t>
            </a:fld>
            <a:endParaRPr lang="en-US" smtClean="0"/>
          </a:p>
        </p:txBody>
      </p:sp>
      <p:sp>
        <p:nvSpPr>
          <p:cNvPr id="79875" name="Rectangle 2"/>
          <p:cNvSpPr>
            <a:spLocks noGrp="1" noChangeArrowheads="1"/>
          </p:cNvSpPr>
          <p:nvPr>
            <p:ph type="body" idx="1"/>
          </p:nvPr>
        </p:nvSpPr>
        <p:spPr>
          <a:xfrm>
            <a:off x="914400" y="4340225"/>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79876" name="Rectangle 3"/>
          <p:cNvSpPr>
            <a:spLocks noGrp="1" noRot="1" noChangeAspect="1" noChangeArrowheads="1" noTextEdit="1"/>
          </p:cNvSpPr>
          <p:nvPr>
            <p:ph type="sldImg"/>
          </p:nvPr>
        </p:nvSpPr>
        <p:spPr>
          <a:xfrm>
            <a:off x="1152525" y="693738"/>
            <a:ext cx="4552950" cy="3414712"/>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1CCDE7-9CE6-40C4-A489-17D8E6952859}"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7-</a:t>
            </a:r>
            <a:fld id="{20CA4DBE-A884-4C96-8E3E-0063CE014C83}" type="slidenum">
              <a:rPr lang="en-US" smtClean="0"/>
              <a:pPr eaLnBrk="1" hangingPunct="1"/>
              <a:t>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Any employee working with cash, accounts receivable, inventory, and similar assets needs to be placed under a fidelity bond. Bonding provides insurance against theft or dishonesty on the part of a bonded employee. Obviously, to be bonded, the employee must go through an extensive background check. The ability to be bonded can be made a precondition of employment.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descr="rock"/>
          <p:cNvSpPr>
            <a:spLocks noChangeArrowheads="1"/>
          </p:cNvSpPr>
          <p:nvPr userDrawn="1"/>
        </p:nvSpPr>
        <p:spPr bwMode="auto">
          <a:xfrm>
            <a:off x="0" y="0"/>
            <a:ext cx="2286000" cy="6858000"/>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pPr eaLnBrk="0" hangingPunct="0"/>
            <a:endParaRPr lang="en-US"/>
          </a:p>
        </p:txBody>
      </p:sp>
      <p:pic>
        <p:nvPicPr>
          <p:cNvPr id="5" name="Picture 11" descr="cover_nm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480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4038600" y="1066800"/>
            <a:ext cx="4419600" cy="1981200"/>
          </a:xfrm>
        </p:spPr>
        <p:txBody>
          <a:bodyPr/>
          <a:lstStyle>
            <a:lvl1pPr>
              <a:defRPr>
                <a:solidFill>
                  <a:srgbClr val="EADBB8"/>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4038600" y="3276600"/>
            <a:ext cx="4419600" cy="1981200"/>
          </a:xfrm>
        </p:spPr>
        <p:txBody>
          <a:bodyPr/>
          <a:lstStyle>
            <a:lvl1pPr marL="0" indent="0" algn="ctr">
              <a:buFontTx/>
              <a:buNone/>
              <a:defRPr>
                <a:solidFill>
                  <a:srgbClr val="EADBB8"/>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87027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C1D96938-C8A0-4E70-A4D4-F3D3B68B3818}"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D378261A-299B-4D64-A589-916C914BB3D4}" type="slidenum">
              <a:rPr lang="en-US"/>
              <a:pPr>
                <a:defRPr/>
              </a:pPr>
              <a:t>‹#›</a:t>
            </a:fld>
            <a:endParaRPr lang="en-US"/>
          </a:p>
        </p:txBody>
      </p:sp>
    </p:spTree>
    <p:extLst>
      <p:ext uri="{BB962C8B-B14F-4D97-AF65-F5344CB8AC3E}">
        <p14:creationId xmlns:p14="http://schemas.microsoft.com/office/powerpoint/2010/main" val="229836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050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21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smtClean="0"/>
          </a:p>
        </p:txBody>
      </p:sp>
    </p:spTree>
    <p:extLst>
      <p:ext uri="{BB962C8B-B14F-4D97-AF65-F5344CB8AC3E}">
        <p14:creationId xmlns:p14="http://schemas.microsoft.com/office/powerpoint/2010/main" val="20482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2239A183-FE1B-4442-B8AF-DED77716BDDD}"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02AF58EF-F50E-447D-92B2-CB02D338A2BD}" type="slidenum">
              <a:rPr lang="en-US"/>
              <a:pPr>
                <a:defRPr/>
              </a:pPr>
              <a:t>‹#›</a:t>
            </a:fld>
            <a:endParaRPr lang="en-US"/>
          </a:p>
        </p:txBody>
      </p:sp>
    </p:spTree>
    <p:extLst>
      <p:ext uri="{BB962C8B-B14F-4D97-AF65-F5344CB8AC3E}">
        <p14:creationId xmlns:p14="http://schemas.microsoft.com/office/powerpoint/2010/main" val="7795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8ADFA4C9-0E73-4D18-B574-DA4BB8BB92C4}"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9F53C40D-77AD-4170-982A-0CB253454DA3}" type="slidenum">
              <a:rPr lang="en-US"/>
              <a:pPr>
                <a:defRPr/>
              </a:pPr>
              <a:t>‹#›</a:t>
            </a:fld>
            <a:endParaRPr lang="en-US"/>
          </a:p>
        </p:txBody>
      </p:sp>
    </p:spTree>
    <p:extLst>
      <p:ext uri="{BB962C8B-B14F-4D97-AF65-F5344CB8AC3E}">
        <p14:creationId xmlns:p14="http://schemas.microsoft.com/office/powerpoint/2010/main" val="285110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5A00A827-FD44-4E9A-B9D1-5A09C47FA1B0}"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ECCBBF80-10A3-4AF9-BE24-2F4F47E4A565}" type="slidenum">
              <a:rPr lang="en-US"/>
              <a:pPr>
                <a:defRPr/>
              </a:pPr>
              <a:t>‹#›</a:t>
            </a:fld>
            <a:endParaRPr lang="en-US"/>
          </a:p>
        </p:txBody>
      </p:sp>
    </p:spTree>
    <p:extLst>
      <p:ext uri="{BB962C8B-B14F-4D97-AF65-F5344CB8AC3E}">
        <p14:creationId xmlns:p14="http://schemas.microsoft.com/office/powerpoint/2010/main" val="423574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t>  </a:t>
            </a:r>
            <a:fld id="{A05AE0FF-CE21-4698-BF28-4E5B5684848A}" type="slidenum">
              <a:rPr lang="en-US"/>
              <a:pPr>
                <a:defRPr/>
              </a:pPr>
              <a:t>‹#›</a:t>
            </a:fld>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US"/>
              <a:t>1-</a:t>
            </a:r>
            <a:fld id="{6781A194-3D44-4597-B4A1-54435061EB76}" type="slidenum">
              <a:rPr lang="en-US"/>
              <a:pPr>
                <a:defRPr/>
              </a:pPr>
              <a:t>‹#›</a:t>
            </a:fld>
            <a:endParaRPr lang="en-US"/>
          </a:p>
        </p:txBody>
      </p:sp>
    </p:spTree>
    <p:extLst>
      <p:ext uri="{BB962C8B-B14F-4D97-AF65-F5344CB8AC3E}">
        <p14:creationId xmlns:p14="http://schemas.microsoft.com/office/powerpoint/2010/main" val="227771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r>
              <a:rPr lang="en-US"/>
              <a:t>  </a:t>
            </a:r>
            <a:fld id="{B72F54A7-FF36-402D-B6AB-821643A7A6E4}" type="slidenum">
              <a:rPr lang="en-US"/>
              <a:pPr>
                <a:defRPr/>
              </a:pPr>
              <a:t>‹#›</a:t>
            </a:fld>
            <a:endParaRPr lang="en-US"/>
          </a:p>
        </p:txBody>
      </p:sp>
      <p:sp>
        <p:nvSpPr>
          <p:cNvPr id="4" name="Rectangle 6"/>
          <p:cNvSpPr>
            <a:spLocks noGrp="1" noChangeArrowheads="1"/>
          </p:cNvSpPr>
          <p:nvPr>
            <p:ph type="sldNum" sz="quarter" idx="11"/>
          </p:nvPr>
        </p:nvSpPr>
        <p:spPr/>
        <p:txBody>
          <a:bodyPr/>
          <a:lstStyle>
            <a:lvl1pPr>
              <a:defRPr/>
            </a:lvl1pPr>
          </a:lstStyle>
          <a:p>
            <a:pPr>
              <a:defRPr/>
            </a:pPr>
            <a:r>
              <a:rPr lang="en-US"/>
              <a:t>1-</a:t>
            </a:r>
            <a:fld id="{34D16E5E-EFE1-4BCD-A505-E81289AB9C78}" type="slidenum">
              <a:rPr lang="en-US"/>
              <a:pPr>
                <a:defRPr/>
              </a:pPr>
              <a:t>‹#›</a:t>
            </a:fld>
            <a:endParaRPr lang="en-US"/>
          </a:p>
        </p:txBody>
      </p:sp>
    </p:spTree>
    <p:extLst>
      <p:ext uri="{BB962C8B-B14F-4D97-AF65-F5344CB8AC3E}">
        <p14:creationId xmlns:p14="http://schemas.microsoft.com/office/powerpoint/2010/main" val="211861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88681118-5604-4200-AB4C-31AB2B32CB03}"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79AD7EA9-E83E-4753-BF95-FE7617DF6A93}" type="slidenum">
              <a:rPr lang="en-US"/>
              <a:pPr>
                <a:defRPr/>
              </a:pPr>
              <a:t>‹#›</a:t>
            </a:fld>
            <a:endParaRPr lang="en-US"/>
          </a:p>
        </p:txBody>
      </p:sp>
    </p:spTree>
    <p:extLst>
      <p:ext uri="{BB962C8B-B14F-4D97-AF65-F5344CB8AC3E}">
        <p14:creationId xmlns:p14="http://schemas.microsoft.com/office/powerpoint/2010/main" val="141026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D64CAE40-D207-4998-B497-011686008D7A}"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2594D104-FB9E-46E4-B0EC-A561C3690C53}" type="slidenum">
              <a:rPr lang="en-US"/>
              <a:pPr>
                <a:defRPr/>
              </a:pPr>
              <a:t>‹#›</a:t>
            </a:fld>
            <a:endParaRPr lang="en-US"/>
          </a:p>
        </p:txBody>
      </p:sp>
    </p:spTree>
    <p:extLst>
      <p:ext uri="{BB962C8B-B14F-4D97-AF65-F5344CB8AC3E}">
        <p14:creationId xmlns:p14="http://schemas.microsoft.com/office/powerpoint/2010/main" val="428343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09CF5A63-1C4F-4207-8573-6EFE56FF6C5F}"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AAF827E2-2D65-47EE-8A60-BF61AF06A116}" type="slidenum">
              <a:rPr lang="en-US"/>
              <a:pPr>
                <a:defRPr/>
              </a:pPr>
              <a:t>‹#›</a:t>
            </a:fld>
            <a:endParaRPr lang="en-US"/>
          </a:p>
        </p:txBody>
      </p:sp>
    </p:spTree>
    <p:extLst>
      <p:ext uri="{BB962C8B-B14F-4D97-AF65-F5344CB8AC3E}">
        <p14:creationId xmlns:p14="http://schemas.microsoft.com/office/powerpoint/2010/main" val="171337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B5F5"/>
            </a:gs>
            <a:gs pos="100000">
              <a:srgbClr val="2763E9"/>
            </a:gs>
          </a:gsLst>
          <a:lin ang="18900000" scaled="1"/>
        </a:gradFill>
        <a:effectLst/>
      </p:bgPr>
    </p:bg>
    <p:spTree>
      <p:nvGrpSpPr>
        <p:cNvPr id="1" name=""/>
        <p:cNvGrpSpPr/>
        <p:nvPr/>
      </p:nvGrpSpPr>
      <p:grpSpPr>
        <a:xfrm>
          <a:off x="0" y="0"/>
          <a:ext cx="0" cy="0"/>
          <a:chOff x="0" y="0"/>
          <a:chExt cx="0" cy="0"/>
        </a:xfrm>
      </p:grpSpPr>
      <p:sp>
        <p:nvSpPr>
          <p:cNvPr id="1026" name="Oval 15"/>
          <p:cNvSpPr>
            <a:spLocks noChangeArrowheads="1"/>
          </p:cNvSpPr>
          <p:nvPr userDrawn="1"/>
        </p:nvSpPr>
        <p:spPr bwMode="auto">
          <a:xfrm>
            <a:off x="8305800" y="6451600"/>
            <a:ext cx="838200" cy="381000"/>
          </a:xfrm>
          <a:prstGeom prst="ellipse">
            <a:avLst/>
          </a:prstGeom>
          <a:solidFill>
            <a:srgbClr val="EADBB8"/>
          </a:solidFill>
          <a:ln w="19050">
            <a:solidFill>
              <a:srgbClr val="490C00"/>
            </a:solidFill>
            <a:round/>
            <a:headEnd/>
            <a:tailEnd/>
          </a:ln>
        </p:spPr>
        <p:txBody>
          <a:bodyPr wrap="none" anchor="ctr"/>
          <a:lstStyle/>
          <a:p>
            <a:pPr eaLnBrk="0" hangingPunct="0"/>
            <a:endParaRPr lang="en-US"/>
          </a:p>
        </p:txBody>
      </p:sp>
      <p:sp>
        <p:nvSpPr>
          <p:cNvPr id="1027" name="AutoShape 14"/>
          <p:cNvSpPr>
            <a:spLocks noChangeArrowheads="1"/>
          </p:cNvSpPr>
          <p:nvPr userDrawn="1"/>
        </p:nvSpPr>
        <p:spPr bwMode="auto">
          <a:xfrm>
            <a:off x="533400" y="304800"/>
            <a:ext cx="8382000" cy="1143000"/>
          </a:xfrm>
          <a:prstGeom prst="roundRect">
            <a:avLst>
              <a:gd name="adj" fmla="val 16667"/>
            </a:avLst>
          </a:prstGeom>
          <a:solidFill>
            <a:srgbClr val="EADBB8"/>
          </a:solidFill>
          <a:ln w="19050">
            <a:solidFill>
              <a:srgbClr val="490C00"/>
            </a:solidFill>
            <a:round/>
            <a:headEnd/>
            <a:tailEnd/>
          </a:ln>
        </p:spPr>
        <p:txBody>
          <a:bodyPr wrap="none" anchor="ctr"/>
          <a:lstStyle/>
          <a:p>
            <a:pPr eaLnBrk="0" hangingPunct="0"/>
            <a:endParaRPr lang="en-US"/>
          </a:p>
        </p:txBody>
      </p:sp>
      <p:sp>
        <p:nvSpPr>
          <p:cNvPr id="1028" name="AutoShape 13"/>
          <p:cNvSpPr>
            <a:spLocks noChangeArrowheads="1"/>
          </p:cNvSpPr>
          <p:nvPr userDrawn="1"/>
        </p:nvSpPr>
        <p:spPr bwMode="auto">
          <a:xfrm>
            <a:off x="533400" y="1676400"/>
            <a:ext cx="8382000" cy="4724400"/>
          </a:xfrm>
          <a:prstGeom prst="roundRect">
            <a:avLst>
              <a:gd name="adj" fmla="val 16667"/>
            </a:avLst>
          </a:prstGeom>
          <a:solidFill>
            <a:srgbClr val="EADBB8"/>
          </a:solidFill>
          <a:ln w="19050">
            <a:solidFill>
              <a:srgbClr val="490C00"/>
            </a:solidFill>
            <a:round/>
            <a:headEnd/>
            <a:tailEnd/>
          </a:ln>
        </p:spPr>
        <p:txBody>
          <a:bodyPr wrap="none" anchor="ctr"/>
          <a:lstStyle/>
          <a:p>
            <a:pPr eaLnBrk="0" hangingPunct="0"/>
            <a:endParaRPr lang="en-US"/>
          </a:p>
        </p:txBody>
      </p:sp>
      <p:sp>
        <p:nvSpPr>
          <p:cNvPr id="1029" name="Rectangle 2"/>
          <p:cNvSpPr>
            <a:spLocks noGrp="1" noChangeArrowheads="1"/>
          </p:cNvSpPr>
          <p:nvPr>
            <p:ph type="title"/>
          </p:nvPr>
        </p:nvSpPr>
        <p:spPr bwMode="auto">
          <a:xfrm>
            <a:off x="6858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685800" y="1798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490C00"/>
                </a:solidFill>
              </a:defRPr>
            </a:lvl1pPr>
          </a:lstStyle>
          <a:p>
            <a:pPr>
              <a:defRPr/>
            </a:pPr>
            <a:r>
              <a:rPr lang="en-US"/>
              <a:t>  </a:t>
            </a:r>
            <a:fld id="{D223E037-D89B-4CF1-B8A8-C54346969B4D}" type="slidenum">
              <a:rPr lang="en-US"/>
              <a:pPr>
                <a:defRPr/>
              </a:pPr>
              <a:t>‹#›</a:t>
            </a:fld>
            <a:endParaRPr lang="en-US"/>
          </a:p>
        </p:txBody>
      </p:sp>
      <p:sp>
        <p:nvSpPr>
          <p:cNvPr id="3" name="Rectangle 6"/>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1">
                <a:solidFill>
                  <a:srgbClr val="490C00"/>
                </a:solidFill>
              </a:defRPr>
            </a:lvl1pPr>
          </a:lstStyle>
          <a:p>
            <a:pPr>
              <a:defRPr/>
            </a:pPr>
            <a:r>
              <a:rPr lang="en-US"/>
              <a:t>1-</a:t>
            </a:r>
            <a:fld id="{62807178-C619-493C-9A14-16B3D32AD3E7}" type="slidenum">
              <a:rPr lang="en-US"/>
              <a:pPr>
                <a:defRPr/>
              </a:pPr>
              <a:t>‹#›</a:t>
            </a:fld>
            <a:endParaRPr lang="en-US"/>
          </a:p>
        </p:txBody>
      </p:sp>
      <p:sp>
        <p:nvSpPr>
          <p:cNvPr id="1033" name="Line 7"/>
          <p:cNvSpPr>
            <a:spLocks noChangeShapeType="1"/>
          </p:cNvSpPr>
          <p:nvPr userDrawn="1"/>
        </p:nvSpPr>
        <p:spPr bwMode="auto">
          <a:xfrm>
            <a:off x="457200" y="0"/>
            <a:ext cx="0" cy="6858000"/>
          </a:xfrm>
          <a:prstGeom prst="line">
            <a:avLst/>
          </a:prstGeom>
          <a:noFill/>
          <a:ln w="19050">
            <a:solidFill>
              <a:srgbClr val="7A3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8"/>
          <p:cNvSpPr>
            <a:spLocks noChangeShapeType="1"/>
          </p:cNvSpPr>
          <p:nvPr userDrawn="1"/>
        </p:nvSpPr>
        <p:spPr bwMode="auto">
          <a:xfrm>
            <a:off x="0" y="1524000"/>
            <a:ext cx="9144000" cy="0"/>
          </a:xfrm>
          <a:prstGeom prst="line">
            <a:avLst/>
          </a:prstGeom>
          <a:noFill/>
          <a:ln w="19050">
            <a:solidFill>
              <a:srgbClr val="7A3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9"/>
          <p:cNvSpPr>
            <a:spLocks noChangeShapeType="1"/>
          </p:cNvSpPr>
          <p:nvPr userDrawn="1"/>
        </p:nvSpPr>
        <p:spPr bwMode="auto">
          <a:xfrm>
            <a:off x="381000" y="0"/>
            <a:ext cx="0" cy="6858000"/>
          </a:xfrm>
          <a:prstGeom prst="line">
            <a:avLst/>
          </a:prstGeom>
          <a:noFill/>
          <a:ln w="19050">
            <a:solidFill>
              <a:srgbClr val="7A3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0"/>
          <p:cNvSpPr>
            <a:spLocks noChangeShapeType="1"/>
          </p:cNvSpPr>
          <p:nvPr userDrawn="1"/>
        </p:nvSpPr>
        <p:spPr bwMode="auto">
          <a:xfrm>
            <a:off x="0" y="1600200"/>
            <a:ext cx="9144000" cy="0"/>
          </a:xfrm>
          <a:prstGeom prst="line">
            <a:avLst/>
          </a:prstGeom>
          <a:noFill/>
          <a:ln w="19050">
            <a:solidFill>
              <a:srgbClr val="7A34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rtl="0" eaLnBrk="0" fontAlgn="base" hangingPunct="0">
        <a:spcBef>
          <a:spcPct val="0"/>
        </a:spcBef>
        <a:spcAft>
          <a:spcPct val="0"/>
        </a:spcAft>
        <a:defRPr sz="4400">
          <a:solidFill>
            <a:srgbClr val="490C00"/>
          </a:solidFill>
          <a:latin typeface="+mj-lt"/>
          <a:ea typeface="+mj-ea"/>
          <a:cs typeface="+mj-cs"/>
        </a:defRPr>
      </a:lvl1pPr>
      <a:lvl2pPr algn="ctr" rtl="0" eaLnBrk="0" fontAlgn="base" hangingPunct="0">
        <a:spcBef>
          <a:spcPct val="0"/>
        </a:spcBef>
        <a:spcAft>
          <a:spcPct val="0"/>
        </a:spcAft>
        <a:defRPr sz="4400">
          <a:solidFill>
            <a:srgbClr val="490C00"/>
          </a:solidFill>
          <a:latin typeface="Arial" charset="0"/>
        </a:defRPr>
      </a:lvl2pPr>
      <a:lvl3pPr algn="ctr" rtl="0" eaLnBrk="0" fontAlgn="base" hangingPunct="0">
        <a:spcBef>
          <a:spcPct val="0"/>
        </a:spcBef>
        <a:spcAft>
          <a:spcPct val="0"/>
        </a:spcAft>
        <a:defRPr sz="4400">
          <a:solidFill>
            <a:srgbClr val="490C00"/>
          </a:solidFill>
          <a:latin typeface="Arial" charset="0"/>
        </a:defRPr>
      </a:lvl3pPr>
      <a:lvl4pPr algn="ctr" rtl="0" eaLnBrk="0" fontAlgn="base" hangingPunct="0">
        <a:spcBef>
          <a:spcPct val="0"/>
        </a:spcBef>
        <a:spcAft>
          <a:spcPct val="0"/>
        </a:spcAft>
        <a:defRPr sz="4400">
          <a:solidFill>
            <a:srgbClr val="490C00"/>
          </a:solidFill>
          <a:latin typeface="Arial" charset="0"/>
        </a:defRPr>
      </a:lvl4pPr>
      <a:lvl5pPr algn="ctr" rtl="0" eaLnBrk="0" fontAlgn="base" hangingPunct="0">
        <a:spcBef>
          <a:spcPct val="0"/>
        </a:spcBef>
        <a:spcAft>
          <a:spcPct val="0"/>
        </a:spcAft>
        <a:defRPr sz="4400">
          <a:solidFill>
            <a:srgbClr val="490C00"/>
          </a:solidFill>
          <a:latin typeface="Arial" charset="0"/>
        </a:defRPr>
      </a:lvl5pPr>
      <a:lvl6pPr marL="457200" algn="ctr" rtl="0" fontAlgn="base">
        <a:spcBef>
          <a:spcPct val="0"/>
        </a:spcBef>
        <a:spcAft>
          <a:spcPct val="0"/>
        </a:spcAft>
        <a:defRPr sz="4400">
          <a:solidFill>
            <a:srgbClr val="490C00"/>
          </a:solidFill>
          <a:latin typeface="Arial" charset="0"/>
        </a:defRPr>
      </a:lvl6pPr>
      <a:lvl7pPr marL="914400" algn="ctr" rtl="0" fontAlgn="base">
        <a:spcBef>
          <a:spcPct val="0"/>
        </a:spcBef>
        <a:spcAft>
          <a:spcPct val="0"/>
        </a:spcAft>
        <a:defRPr sz="4400">
          <a:solidFill>
            <a:srgbClr val="490C00"/>
          </a:solidFill>
          <a:latin typeface="Arial" charset="0"/>
        </a:defRPr>
      </a:lvl7pPr>
      <a:lvl8pPr marL="1371600" algn="ctr" rtl="0" fontAlgn="base">
        <a:spcBef>
          <a:spcPct val="0"/>
        </a:spcBef>
        <a:spcAft>
          <a:spcPct val="0"/>
        </a:spcAft>
        <a:defRPr sz="4400">
          <a:solidFill>
            <a:srgbClr val="490C00"/>
          </a:solidFill>
          <a:latin typeface="Arial" charset="0"/>
        </a:defRPr>
      </a:lvl8pPr>
      <a:lvl9pPr marL="1828800" algn="ctr" rtl="0" fontAlgn="base">
        <a:spcBef>
          <a:spcPct val="0"/>
        </a:spcBef>
        <a:spcAft>
          <a:spcPct val="0"/>
        </a:spcAft>
        <a:defRPr sz="4400">
          <a:solidFill>
            <a:srgbClr val="490C00"/>
          </a:solidFill>
          <a:latin typeface="Arial" charset="0"/>
        </a:defRPr>
      </a:lvl9pPr>
    </p:titleStyle>
    <p:bodyStyle>
      <a:lvl1pPr marL="342900" indent="-342900" algn="l" rtl="0" eaLnBrk="0" fontAlgn="base" hangingPunct="0">
        <a:spcBef>
          <a:spcPct val="20000"/>
        </a:spcBef>
        <a:spcAft>
          <a:spcPct val="0"/>
        </a:spcAft>
        <a:buChar char="•"/>
        <a:defRPr sz="3200">
          <a:solidFill>
            <a:srgbClr val="490C00"/>
          </a:solidFill>
          <a:latin typeface="+mn-lt"/>
          <a:ea typeface="+mn-ea"/>
          <a:cs typeface="+mn-cs"/>
        </a:defRPr>
      </a:lvl1pPr>
      <a:lvl2pPr marL="742950" indent="-285750" algn="l" rtl="0" eaLnBrk="0" fontAlgn="base" hangingPunct="0">
        <a:spcBef>
          <a:spcPct val="20000"/>
        </a:spcBef>
        <a:spcAft>
          <a:spcPct val="0"/>
        </a:spcAft>
        <a:buChar char="–"/>
        <a:defRPr sz="2800">
          <a:solidFill>
            <a:srgbClr val="490C00"/>
          </a:solidFill>
          <a:latin typeface="+mn-lt"/>
        </a:defRPr>
      </a:lvl2pPr>
      <a:lvl3pPr marL="1143000" indent="-228600" algn="l" rtl="0" eaLnBrk="0" fontAlgn="base" hangingPunct="0">
        <a:spcBef>
          <a:spcPct val="20000"/>
        </a:spcBef>
        <a:spcAft>
          <a:spcPct val="0"/>
        </a:spcAft>
        <a:buChar char="•"/>
        <a:defRPr sz="2400">
          <a:solidFill>
            <a:srgbClr val="490C00"/>
          </a:solidFill>
          <a:latin typeface="+mn-lt"/>
        </a:defRPr>
      </a:lvl3pPr>
      <a:lvl4pPr marL="1600200" indent="-228600" algn="l" rtl="0" eaLnBrk="0" fontAlgn="base" hangingPunct="0">
        <a:spcBef>
          <a:spcPct val="20000"/>
        </a:spcBef>
        <a:spcAft>
          <a:spcPct val="0"/>
        </a:spcAft>
        <a:buChar char="–"/>
        <a:defRPr sz="2000">
          <a:solidFill>
            <a:srgbClr val="490C00"/>
          </a:solidFill>
          <a:latin typeface="+mn-lt"/>
        </a:defRPr>
      </a:lvl4pPr>
      <a:lvl5pPr marL="2057400" indent="-228600" algn="l" rtl="0" eaLnBrk="0" fontAlgn="base" hangingPunct="0">
        <a:spcBef>
          <a:spcPct val="20000"/>
        </a:spcBef>
        <a:spcAft>
          <a:spcPct val="0"/>
        </a:spcAft>
        <a:buChar char="»"/>
        <a:defRPr sz="2000">
          <a:solidFill>
            <a:srgbClr val="490C00"/>
          </a:solidFill>
          <a:latin typeface="+mn-lt"/>
        </a:defRPr>
      </a:lvl5pPr>
      <a:lvl6pPr marL="2514600" indent="-228600" algn="l" rtl="0" fontAlgn="base">
        <a:spcBef>
          <a:spcPct val="20000"/>
        </a:spcBef>
        <a:spcAft>
          <a:spcPct val="0"/>
        </a:spcAft>
        <a:buChar char="»"/>
        <a:defRPr sz="2000">
          <a:solidFill>
            <a:srgbClr val="490C00"/>
          </a:solidFill>
          <a:latin typeface="+mn-lt"/>
        </a:defRPr>
      </a:lvl6pPr>
      <a:lvl7pPr marL="2971800" indent="-228600" algn="l" rtl="0" fontAlgn="base">
        <a:spcBef>
          <a:spcPct val="20000"/>
        </a:spcBef>
        <a:spcAft>
          <a:spcPct val="0"/>
        </a:spcAft>
        <a:buChar char="»"/>
        <a:defRPr sz="2000">
          <a:solidFill>
            <a:srgbClr val="490C00"/>
          </a:solidFill>
          <a:latin typeface="+mn-lt"/>
        </a:defRPr>
      </a:lvl7pPr>
      <a:lvl8pPr marL="3429000" indent="-228600" algn="l" rtl="0" fontAlgn="base">
        <a:spcBef>
          <a:spcPct val="20000"/>
        </a:spcBef>
        <a:spcAft>
          <a:spcPct val="0"/>
        </a:spcAft>
        <a:buChar char="»"/>
        <a:defRPr sz="2000">
          <a:solidFill>
            <a:srgbClr val="490C00"/>
          </a:solidFill>
          <a:latin typeface="+mn-lt"/>
        </a:defRPr>
      </a:lvl8pPr>
      <a:lvl9pPr marL="3886200" indent="-228600" algn="l" rtl="0" fontAlgn="base">
        <a:spcBef>
          <a:spcPct val="20000"/>
        </a:spcBef>
        <a:spcAft>
          <a:spcPct val="0"/>
        </a:spcAft>
        <a:buChar char="»"/>
        <a:defRPr sz="2000">
          <a:solidFill>
            <a:srgbClr val="490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19.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5.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Microsoft_Excel_97-2003_Worksheet3.xls"/><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Microsoft_Excel_97-2003_Worksheet4.xls"/><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Microsoft_Excel_97-2003_Worksheet5.xls"/><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Microsoft_Excel_97-2003_Worksheet6.xls"/><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7.emf"/><Relationship Id="rId5" Type="http://schemas.openxmlformats.org/officeDocument/2006/relationships/oleObject" Target="../embeddings/Microsoft_Excel_97-2003_Worksheet7.xls"/><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8.emf"/><Relationship Id="rId5" Type="http://schemas.openxmlformats.org/officeDocument/2006/relationships/oleObject" Target="../embeddings/Microsoft_Excel_97-2003_Worksheet8.xls"/><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3" Type="http://schemas.openxmlformats.org/officeDocument/2006/relationships/notesSlide" Target="../notesSlides/notesSlide33.xml"/><Relationship Id="rId7" Type="http://schemas.openxmlformats.org/officeDocument/2006/relationships/oleObject" Target="../embeddings/oleObject14.bin"/><Relationship Id="rId12"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9.emf"/><Relationship Id="rId11" Type="http://schemas.openxmlformats.org/officeDocument/2006/relationships/oleObject" Target="../embeddings/Microsoft_Excel_97-2003_Worksheet11.xls"/><Relationship Id="rId5" Type="http://schemas.openxmlformats.org/officeDocument/2006/relationships/oleObject" Target="../embeddings/Microsoft_Excel_97-2003_Worksheet9.xls"/><Relationship Id="rId10" Type="http://schemas.openxmlformats.org/officeDocument/2006/relationships/oleObject" Target="../embeddings/oleObject15.bin"/><Relationship Id="rId4" Type="http://schemas.openxmlformats.org/officeDocument/2006/relationships/oleObject" Target="../embeddings/oleObject13.bin"/><Relationship Id="rId9"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2.emf"/><Relationship Id="rId5" Type="http://schemas.openxmlformats.org/officeDocument/2006/relationships/oleObject" Target="../embeddings/Microsoft_Excel_97-2003_Worksheet12.xls"/><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notesSlide" Target="../notesSlides/notesSlide36.xml"/><Relationship Id="rId7" Type="http://schemas.openxmlformats.org/officeDocument/2006/relationships/image" Target="../media/image35.gi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4.emf"/><Relationship Id="rId5" Type="http://schemas.openxmlformats.org/officeDocument/2006/relationships/oleObject" Target="../embeddings/Microsoft_Excel_97-2003_Worksheet13.xls"/><Relationship Id="rId4" Type="http://schemas.openxmlformats.org/officeDocument/2006/relationships/oleObject" Target="../embeddings/oleObject17.bin"/><Relationship Id="rId9" Type="http://schemas.openxmlformats.org/officeDocument/2006/relationships/image" Target="../media/image37.gif"/></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8.xml"/><Relationship Id="rId7" Type="http://schemas.openxmlformats.org/officeDocument/2006/relationships/image" Target="../media/image39.e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Microsoft_Excel_97-2003_Worksheet14.xls"/><Relationship Id="rId5" Type="http://schemas.openxmlformats.org/officeDocument/2006/relationships/oleObject" Target="../embeddings/oleObject18.bin"/><Relationship Id="rId10" Type="http://schemas.openxmlformats.org/officeDocument/2006/relationships/image" Target="../media/image40.emf"/><Relationship Id="rId4" Type="http://schemas.openxmlformats.org/officeDocument/2006/relationships/image" Target="../media/image41.wmf"/><Relationship Id="rId9" Type="http://schemas.openxmlformats.org/officeDocument/2006/relationships/oleObject" Target="../embeddings/Microsoft_Excel_97-2003_Worksheet15.xls"/></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7.gif"/><Relationship Id="rId4" Type="http://schemas.openxmlformats.org/officeDocument/2006/relationships/image" Target="../media/image36.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3.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42.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45.xml"/><Relationship Id="rId7" Type="http://schemas.openxmlformats.org/officeDocument/2006/relationships/image" Target="../media/image43.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42.wmf"/><Relationship Id="rId4" Type="http://schemas.openxmlformats.org/officeDocument/2006/relationships/oleObject" Target="../embeddings/oleObject22.bin"/><Relationship Id="rId9" Type="http://schemas.openxmlformats.org/officeDocument/2006/relationships/image" Target="../media/image44.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6.xml"/><Relationship Id="rId7" Type="http://schemas.openxmlformats.org/officeDocument/2006/relationships/image" Target="../media/image43.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image" Target="../media/image4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4.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6.wmf"/><Relationship Id="rId2" Type="http://schemas.openxmlformats.org/officeDocument/2006/relationships/slideLayout" Target="../slideLayouts/slideLayout11.xml"/><Relationship Id="rId1" Type="http://schemas.openxmlformats.org/officeDocument/2006/relationships/vmlDrawing" Target="../drawings/vmlDrawing19.vml"/><Relationship Id="rId6" Type="http://schemas.openxmlformats.org/officeDocument/2006/relationships/oleObject" Target="../embeddings/oleObject30.bin"/><Relationship Id="rId5" Type="http://schemas.openxmlformats.org/officeDocument/2006/relationships/image" Target="../media/image45.wmf"/><Relationship Id="rId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46.wmf"/><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oleObject" Target="../embeddings/oleObject32.bin"/><Relationship Id="rId5" Type="http://schemas.openxmlformats.org/officeDocument/2006/relationships/image" Target="../media/image45.wmf"/><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50.wmf"/><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51.w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486400" y="3276600"/>
            <a:ext cx="3200400" cy="2286000"/>
          </a:xfrm>
        </p:spPr>
        <p:txBody>
          <a:bodyPr/>
          <a:lstStyle/>
          <a:p>
            <a:pPr eaLnBrk="1" hangingPunct="1"/>
            <a:r>
              <a:rPr lang="en-US" smtClean="0"/>
              <a:t>Internal Control and Accounting for Cash</a:t>
            </a:r>
          </a:p>
        </p:txBody>
      </p:sp>
      <p:sp>
        <p:nvSpPr>
          <p:cNvPr id="3075" name="Rectangle 4"/>
          <p:cNvSpPr>
            <a:spLocks noGrp="1" noChangeArrowheads="1"/>
          </p:cNvSpPr>
          <p:nvPr>
            <p:ph type="ctrTitle"/>
          </p:nvPr>
        </p:nvSpPr>
        <p:spPr>
          <a:xfrm>
            <a:off x="5486400" y="1066800"/>
            <a:ext cx="3200400" cy="1981200"/>
          </a:xfrm>
        </p:spPr>
        <p:txBody>
          <a:bodyPr/>
          <a:lstStyle/>
          <a:p>
            <a:pPr algn="l" eaLnBrk="1" hangingPunct="1"/>
            <a:r>
              <a:rPr lang="en-US" smtClean="0"/>
              <a:t>Chapter Six</a:t>
            </a:r>
          </a:p>
        </p:txBody>
      </p:sp>
      <p:sp>
        <p:nvSpPr>
          <p:cNvPr id="3076" name="Rectangle 10"/>
          <p:cNvSpPr>
            <a:spLocks noChangeArrowheads="1"/>
          </p:cNvSpPr>
          <p:nvPr/>
        </p:nvSpPr>
        <p:spPr bwMode="auto">
          <a:xfrm>
            <a:off x="323850" y="655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lang="en-US" sz="1000" i="1">
                <a:solidFill>
                  <a:srgbClr val="000099"/>
                </a:solidFill>
                <a:latin typeface="Times New Roman" pitchFamily="18" charset="0"/>
                <a:ea typeface="ＭＳ Ｐゴシック" pitchFamily="34" charset="-128"/>
                <a:cs typeface="Arial" charset="0"/>
              </a:rPr>
              <a:t>McGraw-Hill/Irwin</a:t>
            </a:r>
          </a:p>
        </p:txBody>
      </p:sp>
      <p:pic>
        <p:nvPicPr>
          <p:cNvPr id="3077" name="Picture 5" descr="EdmondsFFAC8e13pv_nm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73" name="Text Box 2065"/>
          <p:cNvSpPr txBox="1">
            <a:spLocks noChangeArrowheads="1"/>
          </p:cNvSpPr>
          <p:nvPr/>
        </p:nvSpPr>
        <p:spPr bwMode="auto">
          <a:xfrm>
            <a:off x="15875" y="6400800"/>
            <a:ext cx="1812925" cy="2444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i="1" smtClean="0">
                <a:solidFill>
                  <a:srgbClr val="000099"/>
                </a:solidFill>
                <a:latin typeface="Times New Roman" pitchFamily="18" charset="0"/>
                <a:ea typeface="ＭＳ Ｐゴシック" pitchFamily="34" charset="-128"/>
                <a:cs typeface="Arial" charset="0"/>
              </a:rPr>
              <a:t>McGraw-Hill/Irwin</a:t>
            </a:r>
            <a:endParaRPr lang="en-US" sz="1000" i="1" smtClean="0">
              <a:solidFill>
                <a:srgbClr val="000099"/>
              </a:solidFill>
              <a:effectLst>
                <a:outerShdw blurRad="38100" dist="38100" dir="2700000" algn="tl">
                  <a:srgbClr val="000000"/>
                </a:outerShdw>
              </a:effectLst>
              <a:latin typeface="Times New Roman" pitchFamily="18" charset="0"/>
              <a:ea typeface="ＭＳ Ｐゴシック" pitchFamily="34" charset="-128"/>
              <a:cs typeface="Arial" charset="0"/>
            </a:endParaRPr>
          </a:p>
        </p:txBody>
      </p:sp>
      <p:sp>
        <p:nvSpPr>
          <p:cNvPr id="3079" name="Text Box 2066"/>
          <p:cNvSpPr txBox="1">
            <a:spLocks noChangeArrowheads="1"/>
          </p:cNvSpPr>
          <p:nvPr/>
        </p:nvSpPr>
        <p:spPr bwMode="auto">
          <a:xfrm>
            <a:off x="3200400" y="6400800"/>
            <a:ext cx="573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i="1">
                <a:solidFill>
                  <a:srgbClr val="000099"/>
                </a:solidFill>
                <a:latin typeface="Times New Roman" pitchFamily="18" charset="0"/>
              </a:rPr>
              <a:t>        Copyright © 2013 by The McGraw-Hill Companies, Inc. All rights reserved.</a:t>
            </a:r>
            <a:endParaRPr lang="en-US" b="0">
              <a:solidFill>
                <a:srgbClr val="000099"/>
              </a:solidFill>
            </a:endParaRPr>
          </a:p>
        </p:txBody>
      </p:sp>
    </p:spTree>
    <p:extLst>
      <p:ext uri="{BB962C8B-B14F-4D97-AF65-F5344CB8AC3E}">
        <p14:creationId xmlns:p14="http://schemas.microsoft.com/office/powerpoint/2010/main" val="413046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Required Absences</a:t>
            </a:r>
          </a:p>
        </p:txBody>
      </p:sp>
      <p:sp>
        <p:nvSpPr>
          <p:cNvPr id="49157" name="Text Box 5"/>
          <p:cNvSpPr txBox="1">
            <a:spLocks noChangeArrowheads="1"/>
          </p:cNvSpPr>
          <p:nvPr/>
        </p:nvSpPr>
        <p:spPr bwMode="auto">
          <a:xfrm>
            <a:off x="1066800" y="1676400"/>
            <a:ext cx="7010400" cy="2076450"/>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An employee may be able to cover up fraudulent activities if they are always present at work. All employees should be </a:t>
            </a:r>
            <a:r>
              <a:rPr lang="en-US" sz="2600">
                <a:solidFill>
                  <a:schemeClr val="tx2"/>
                </a:solidFill>
                <a:effectLst>
                  <a:outerShdw blurRad="38100" dist="38100" dir="2700000" algn="tl">
                    <a:srgbClr val="C0C0C0"/>
                  </a:outerShdw>
                </a:effectLst>
              </a:rPr>
              <a:t>required </a:t>
            </a:r>
            <a:r>
              <a:rPr lang="en-US" sz="2600">
                <a:effectLst>
                  <a:outerShdw blurRad="38100" dist="38100" dir="2700000" algn="tl">
                    <a:srgbClr val="C0C0C0"/>
                  </a:outerShdw>
                </a:effectLst>
              </a:rPr>
              <a:t>to take regular vacations and their duties should be rotated periodically.</a:t>
            </a:r>
          </a:p>
        </p:txBody>
      </p:sp>
      <p:pic>
        <p:nvPicPr>
          <p:cNvPr id="22532" name="Picture 6" descr="j02308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962400"/>
            <a:ext cx="2590800" cy="23717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PE07402_"/>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flipH="1">
            <a:off x="6559550" y="4902200"/>
            <a:ext cx="2584450" cy="1955800"/>
          </a:xfr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91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xit" presetSubtype="2" fill="hold" nodeType="clickEffect">
                                  <p:stCondLst>
                                    <p:cond delay="0"/>
                                  </p:stCondLst>
                                  <p:childTnLst>
                                    <p:anim calcmode="lin" valueType="num">
                                      <p:cBhvr additive="base">
                                        <p:cTn id="10" dur="5000"/>
                                        <p:tgtEl>
                                          <p:spTgt spid="49159"/>
                                        </p:tgtEl>
                                        <p:attrNameLst>
                                          <p:attrName>ppt_x</p:attrName>
                                        </p:attrNameLst>
                                      </p:cBhvr>
                                      <p:tavLst>
                                        <p:tav tm="0">
                                          <p:val>
                                            <p:strVal val="ppt_x"/>
                                          </p:val>
                                        </p:tav>
                                        <p:tav tm="100000">
                                          <p:val>
                                            <p:strVal val="1+ppt_w/2"/>
                                          </p:val>
                                        </p:tav>
                                      </p:tavLst>
                                    </p:anim>
                                    <p:anim calcmode="lin" valueType="num">
                                      <p:cBhvr additive="base">
                                        <p:cTn id="11" dur="5000"/>
                                        <p:tgtEl>
                                          <p:spTgt spid="49159"/>
                                        </p:tgtEl>
                                        <p:attrNameLst>
                                          <p:attrName>ppt_y</p:attrName>
                                        </p:attrNameLst>
                                      </p:cBhvr>
                                      <p:tavLst>
                                        <p:tav tm="0">
                                          <p:val>
                                            <p:strVal val="ppt_y"/>
                                          </p:val>
                                        </p:tav>
                                        <p:tav tm="100000">
                                          <p:val>
                                            <p:strVal val="ppt_y"/>
                                          </p:val>
                                        </p:tav>
                                      </p:tavLst>
                                    </p:anim>
                                    <p:set>
                                      <p:cBhvr>
                                        <p:cTn id="12" dur="1" fill="hold">
                                          <p:stCondLst>
                                            <p:cond delay="4999"/>
                                          </p:stCondLst>
                                        </p:cTn>
                                        <p:tgtEl>
                                          <p:spTgt spid="49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t>Procedures Manual</a:t>
            </a:r>
          </a:p>
        </p:txBody>
      </p:sp>
      <p:sp>
        <p:nvSpPr>
          <p:cNvPr id="51205" name="Text Box 5"/>
          <p:cNvSpPr txBox="1">
            <a:spLocks noChangeArrowheads="1"/>
          </p:cNvSpPr>
          <p:nvPr/>
        </p:nvSpPr>
        <p:spPr bwMode="auto">
          <a:xfrm>
            <a:off x="609600" y="1828800"/>
            <a:ext cx="8051800" cy="1679575"/>
          </a:xfrm>
          <a:prstGeom prst="rect">
            <a:avLst/>
          </a:prstGeom>
          <a:noFill/>
          <a:ln w="9525">
            <a:noFill/>
            <a:miter lim="800000"/>
            <a:headEnd/>
            <a:tailEnd/>
          </a:ln>
          <a:effectLst/>
        </p:spPr>
        <p:txBody>
          <a:bodyPr wrap="none">
            <a:spAutoFit/>
          </a:bodyPr>
          <a:lstStyle/>
          <a:p>
            <a:pPr algn="ctr">
              <a:defRPr/>
            </a:pPr>
            <a:r>
              <a:rPr lang="en-US" sz="2600" dirty="0">
                <a:effectLst>
                  <a:outerShdw blurRad="38100" dist="38100" dir="2700000" algn="tl">
                    <a:srgbClr val="C0C0C0"/>
                  </a:outerShdw>
                </a:effectLst>
              </a:rPr>
              <a:t>Accounting and other important procedures should be</a:t>
            </a:r>
            <a:br>
              <a:rPr lang="en-US" sz="2600" dirty="0">
                <a:effectLst>
                  <a:outerShdw blurRad="38100" dist="38100" dir="2700000" algn="tl">
                    <a:srgbClr val="C0C0C0"/>
                  </a:outerShdw>
                </a:effectLst>
              </a:rPr>
            </a:br>
            <a:r>
              <a:rPr lang="en-US" sz="2600" dirty="0">
                <a:effectLst>
                  <a:outerShdw blurRad="38100" dist="38100" dir="2700000" algn="tl">
                    <a:srgbClr val="C0C0C0"/>
                  </a:outerShdw>
                </a:effectLst>
              </a:rPr>
              <a:t>written in a procedures manual. Periodically,</a:t>
            </a:r>
          </a:p>
          <a:p>
            <a:pPr algn="ctr">
              <a:defRPr/>
            </a:pPr>
            <a:r>
              <a:rPr lang="en-US" sz="2600" dirty="0">
                <a:effectLst>
                  <a:outerShdw blurRad="38100" dist="38100" dir="2700000" algn="tl">
                    <a:srgbClr val="C0C0C0"/>
                  </a:outerShdw>
                </a:effectLst>
              </a:rPr>
              <a:t>management should conduct an investigation to see</a:t>
            </a:r>
            <a:br>
              <a:rPr lang="en-US" sz="2600" dirty="0">
                <a:effectLst>
                  <a:outerShdw blurRad="38100" dist="38100" dir="2700000" algn="tl">
                    <a:srgbClr val="C0C0C0"/>
                  </a:outerShdw>
                </a:effectLst>
              </a:rPr>
            </a:br>
            <a:r>
              <a:rPr lang="en-US" sz="2600" dirty="0">
                <a:effectLst>
                  <a:outerShdw blurRad="38100" dist="38100" dir="2700000" algn="tl">
                    <a:srgbClr val="C0C0C0"/>
                  </a:outerShdw>
                </a:effectLst>
              </a:rPr>
              <a:t>that required procedures are actually being followed.</a:t>
            </a:r>
          </a:p>
        </p:txBody>
      </p:sp>
      <p:pic>
        <p:nvPicPr>
          <p:cNvPr id="23556" name="Picture 6" descr="ma00368d_s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Authority and Responsibility</a:t>
            </a:r>
          </a:p>
        </p:txBody>
      </p:sp>
      <p:sp>
        <p:nvSpPr>
          <p:cNvPr id="27651" name="Text Box 3"/>
          <p:cNvSpPr txBox="1">
            <a:spLocks noChangeArrowheads="1"/>
          </p:cNvSpPr>
          <p:nvPr/>
        </p:nvSpPr>
        <p:spPr bwMode="auto">
          <a:xfrm>
            <a:off x="762000" y="1752600"/>
            <a:ext cx="7543800" cy="3925888"/>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FFFFFF"/>
                  </a:outerShdw>
                </a:effectLst>
                <a:latin typeface="Tahoma" pitchFamily="34" charset="0"/>
              </a:rPr>
              <a:t>General authority applies to all member of the organization. For example, all employees are required to fly coach and purchase airline tickets from a specific vendor.</a:t>
            </a:r>
          </a:p>
          <a:p>
            <a:pPr>
              <a:spcBef>
                <a:spcPct val="50000"/>
              </a:spcBef>
              <a:defRPr/>
            </a:pPr>
            <a:endParaRPr lang="en-US" sz="2400" b="0">
              <a:effectLst>
                <a:outerShdw blurRad="38100" dist="38100" dir="2700000" algn="tl">
                  <a:srgbClr val="FFFFFF"/>
                </a:outerShdw>
              </a:effectLst>
              <a:latin typeface="Tahoma" pitchFamily="34" charset="0"/>
            </a:endParaRPr>
          </a:p>
          <a:p>
            <a:pPr>
              <a:spcBef>
                <a:spcPct val="50000"/>
              </a:spcBef>
              <a:defRPr/>
            </a:pPr>
            <a:endParaRPr lang="en-US" sz="2400" b="0">
              <a:effectLst>
                <a:outerShdw blurRad="38100" dist="38100" dir="2700000" algn="tl">
                  <a:srgbClr val="FFFFFF"/>
                </a:outerShdw>
              </a:effectLst>
              <a:latin typeface="Tahoma" pitchFamily="34" charset="0"/>
            </a:endParaRPr>
          </a:p>
          <a:p>
            <a:pPr>
              <a:spcBef>
                <a:spcPct val="50000"/>
              </a:spcBef>
              <a:defRPr/>
            </a:pPr>
            <a:r>
              <a:rPr lang="en-US" sz="2400" b="0">
                <a:effectLst>
                  <a:outerShdw blurRad="38100" dist="38100" dir="2700000" algn="tl">
                    <a:srgbClr val="FFFFFF"/>
                  </a:outerShdw>
                </a:effectLst>
                <a:latin typeface="Tahoma" pitchFamily="34" charset="0"/>
              </a:rPr>
              <a:t>Specific authority applies only to a specific position within the organization. For example, all checks must be cosigned by the Controller and Treasurer. </a:t>
            </a:r>
          </a:p>
        </p:txBody>
      </p:sp>
      <p:pic>
        <p:nvPicPr>
          <p:cNvPr id="12292" name="Picture 4" descr="j0231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048000"/>
            <a:ext cx="1981200" cy="13604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6-</a:t>
            </a:r>
            <a:fld id="{EB731ACE-61B1-4838-87D0-878B0F254E39}" type="slidenum">
              <a:rPr lang="en-US" sz="1000" b="0">
                <a:solidFill>
                  <a:srgbClr val="E10000"/>
                </a:solidFill>
                <a:latin typeface="Times New Roman" pitchFamily="18" charset="0"/>
              </a:rPr>
              <a:pPr algn="r" eaLnBrk="1" hangingPunct="1"/>
              <a:t>11</a:t>
            </a:fld>
            <a:endParaRPr lang="en-US" b="0"/>
          </a:p>
        </p:txBody>
      </p:sp>
    </p:spTree>
    <p:extLst>
      <p:ext uri="{BB962C8B-B14F-4D97-AF65-F5344CB8AC3E}">
        <p14:creationId xmlns:p14="http://schemas.microsoft.com/office/powerpoint/2010/main" val="3146678640"/>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Prenumbered Documents. </a:t>
            </a:r>
          </a:p>
        </p:txBody>
      </p:sp>
      <p:sp>
        <p:nvSpPr>
          <p:cNvPr id="55301" name="Text Box 5"/>
          <p:cNvSpPr txBox="1">
            <a:spLocks noChangeArrowheads="1"/>
          </p:cNvSpPr>
          <p:nvPr/>
        </p:nvSpPr>
        <p:spPr bwMode="auto">
          <a:xfrm>
            <a:off x="685800" y="1828800"/>
            <a:ext cx="7848600" cy="1938338"/>
          </a:xfrm>
          <a:prstGeom prst="rect">
            <a:avLst/>
          </a:prstGeom>
          <a:noFill/>
          <a:ln w="9525">
            <a:noFill/>
            <a:miter lim="800000"/>
            <a:headEnd/>
            <a:tailEnd/>
          </a:ln>
          <a:effectLst/>
        </p:spPr>
        <p:txBody>
          <a:bodyPr>
            <a:spAutoFit/>
          </a:bodyPr>
          <a:lstStyle/>
          <a:p>
            <a:pPr algn="ctr">
              <a:spcBef>
                <a:spcPct val="50000"/>
              </a:spcBef>
              <a:defRPr/>
            </a:pPr>
            <a:r>
              <a:rPr lang="en-US" sz="2400" dirty="0" err="1">
                <a:effectLst>
                  <a:outerShdw blurRad="38100" dist="38100" dir="2700000" algn="tl">
                    <a:srgbClr val="C0C0C0"/>
                  </a:outerShdw>
                </a:effectLst>
              </a:rPr>
              <a:t>Prenumbered</a:t>
            </a:r>
            <a:r>
              <a:rPr lang="en-US" sz="2400" dirty="0">
                <a:effectLst>
                  <a:outerShdw blurRad="38100" dist="38100" dir="2700000" algn="tl">
                    <a:srgbClr val="C0C0C0"/>
                  </a:outerShdw>
                </a:effectLst>
              </a:rPr>
              <a:t> forms are used for all important documents such as checks, purchase orders, receiving reports, and invoices. The use of </a:t>
            </a:r>
            <a:r>
              <a:rPr lang="en-US" sz="2400" dirty="0" err="1">
                <a:effectLst>
                  <a:outerShdw blurRad="38100" dist="38100" dir="2700000" algn="tl">
                    <a:srgbClr val="C0C0C0"/>
                  </a:outerShdw>
                </a:effectLst>
              </a:rPr>
              <a:t>prenumbered</a:t>
            </a:r>
            <a:r>
              <a:rPr lang="en-US" sz="2400" dirty="0">
                <a:effectLst>
                  <a:outerShdw blurRad="38100" dist="38100" dir="2700000" algn="tl">
                    <a:srgbClr val="C0C0C0"/>
                  </a:outerShdw>
                </a:effectLst>
              </a:rPr>
              <a:t> forms helps keep track of all forms issued during a particular period.</a:t>
            </a:r>
          </a:p>
        </p:txBody>
      </p:sp>
      <p:pic>
        <p:nvPicPr>
          <p:cNvPr id="24580" name="Picture 6" descr="xfvei1a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690938"/>
            <a:ext cx="3427413" cy="29448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smtClean="0"/>
              <a:t>Physical Control</a:t>
            </a:r>
          </a:p>
        </p:txBody>
      </p:sp>
      <p:sp>
        <p:nvSpPr>
          <p:cNvPr id="57351" name="Text Box 7"/>
          <p:cNvSpPr txBox="1">
            <a:spLocks noChangeArrowheads="1"/>
          </p:cNvSpPr>
          <p:nvPr/>
        </p:nvSpPr>
        <p:spPr bwMode="auto">
          <a:xfrm>
            <a:off x="762000" y="1744663"/>
            <a:ext cx="7848600" cy="2473325"/>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All companies should maintain adequate physical control over valuable assets that may be misappropriated. For example, inventory should be properly stored in a secure location. Serial numbers should be placed on all valuable assets to assist in a physical count of these assets.</a:t>
            </a:r>
          </a:p>
        </p:txBody>
      </p:sp>
      <p:pic>
        <p:nvPicPr>
          <p:cNvPr id="25604" name="Picture 8" descr="j02220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343400"/>
            <a:ext cx="24384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Performance Evaluation</a:t>
            </a:r>
          </a:p>
        </p:txBody>
      </p:sp>
      <p:sp>
        <p:nvSpPr>
          <p:cNvPr id="60421" name="Text Box 5"/>
          <p:cNvSpPr txBox="1">
            <a:spLocks noChangeArrowheads="1"/>
          </p:cNvSpPr>
          <p:nvPr/>
        </p:nvSpPr>
        <p:spPr bwMode="auto">
          <a:xfrm>
            <a:off x="685800" y="1828800"/>
            <a:ext cx="7924800" cy="3416300"/>
          </a:xfrm>
          <a:prstGeom prst="rect">
            <a:avLst/>
          </a:prstGeom>
          <a:noFill/>
          <a:ln w="9525">
            <a:noFill/>
            <a:miter lim="800000"/>
            <a:headEnd/>
            <a:tailEnd/>
          </a:ln>
          <a:effectLst/>
        </p:spPr>
        <p:txBody>
          <a:bodyPr>
            <a:spAutoFit/>
          </a:bodyPr>
          <a:lstStyle/>
          <a:p>
            <a:pPr>
              <a:spcBef>
                <a:spcPct val="50000"/>
              </a:spcBef>
              <a:buFontTx/>
              <a:buChar char="•"/>
              <a:defRPr/>
            </a:pPr>
            <a:r>
              <a:rPr lang="en-US" sz="2400" dirty="0">
                <a:effectLst>
                  <a:outerShdw blurRad="38100" dist="38100" dir="2700000" algn="tl">
                    <a:srgbClr val="C0C0C0"/>
                  </a:outerShdw>
                </a:effectLst>
              </a:rPr>
              <a:t>Internal controls should include independent verification    of employee performance. </a:t>
            </a:r>
          </a:p>
          <a:p>
            <a:pPr>
              <a:spcBef>
                <a:spcPct val="50000"/>
              </a:spcBef>
              <a:buFontTx/>
              <a:buChar char="•"/>
              <a:defRPr/>
            </a:pPr>
            <a:r>
              <a:rPr lang="en-US" sz="2400" dirty="0">
                <a:effectLst>
                  <a:outerShdw blurRad="38100" dist="38100" dir="2700000" algn="tl">
                    <a:srgbClr val="C0C0C0"/>
                  </a:outerShdw>
                </a:effectLst>
              </a:rPr>
              <a:t>A physical inventory should be taken at least annually. An independent reconciliation between the general ledger balance and inventory should be compared to the inventory count.</a:t>
            </a:r>
          </a:p>
          <a:p>
            <a:pPr>
              <a:spcBef>
                <a:spcPct val="50000"/>
              </a:spcBef>
              <a:buFontTx/>
              <a:buChar char="•"/>
              <a:defRPr/>
            </a:pPr>
            <a:r>
              <a:rPr lang="en-US" sz="2400" dirty="0">
                <a:effectLst>
                  <a:outerShdw blurRad="38100" dist="38100" dir="2700000" algn="tl">
                    <a:srgbClr val="C0C0C0"/>
                  </a:outerShdw>
                </a:effectLst>
              </a:rPr>
              <a:t>Auditors should evaluate the effectiveness of the control system. </a:t>
            </a:r>
          </a:p>
        </p:txBody>
      </p:sp>
      <p:pic>
        <p:nvPicPr>
          <p:cNvPr id="26628" name="Picture 8" descr="twyrshy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3" y="4876800"/>
            <a:ext cx="167163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Limitations</a:t>
            </a:r>
          </a:p>
        </p:txBody>
      </p:sp>
      <p:sp>
        <p:nvSpPr>
          <p:cNvPr id="62469" name="Text Box 5"/>
          <p:cNvSpPr txBox="1">
            <a:spLocks noChangeArrowheads="1"/>
          </p:cNvSpPr>
          <p:nvPr/>
        </p:nvSpPr>
        <p:spPr bwMode="auto">
          <a:xfrm>
            <a:off x="838200" y="1676400"/>
            <a:ext cx="7162800" cy="2076450"/>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Internal controls can be circumvented by </a:t>
            </a:r>
            <a:r>
              <a:rPr lang="en-US" sz="2600">
                <a:solidFill>
                  <a:srgbClr val="FF0000"/>
                </a:solidFill>
                <a:effectLst>
                  <a:outerShdw blurRad="38100" dist="38100" dir="2700000" algn="tl">
                    <a:srgbClr val="C0C0C0"/>
                  </a:outerShdw>
                </a:effectLst>
              </a:rPr>
              <a:t>collusion</a:t>
            </a:r>
            <a:r>
              <a:rPr lang="en-US" sz="2600">
                <a:effectLst>
                  <a:outerShdw blurRad="38100" dist="38100" dir="2700000" algn="tl">
                    <a:srgbClr val="C0C0C0"/>
                  </a:outerShdw>
                </a:effectLst>
              </a:rPr>
              <a:t> among employees. Two or more employees working together can hide embezzlement by covering for each other. No system can prevent fraud.</a:t>
            </a:r>
          </a:p>
        </p:txBody>
      </p:sp>
      <p:pic>
        <p:nvPicPr>
          <p:cNvPr id="27652" name="Picture 7" descr="j02158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114800"/>
            <a:ext cx="3276600" cy="20399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xfrm>
            <a:off x="0" y="0"/>
            <a:ext cx="685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rgbClr val="490C00"/>
              </a:solidFill>
              <a:latin typeface="Times New Roman" pitchFamily="18" charset="0"/>
            </a:endParaRPr>
          </a:p>
        </p:txBody>
      </p:sp>
      <p:sp>
        <p:nvSpPr>
          <p:cNvPr id="28675"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6"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7" name="Rectangle 4"/>
          <p:cNvSpPr>
            <a:spLocks noGrp="1" noChangeArrowheads="1"/>
          </p:cNvSpPr>
          <p:nvPr>
            <p:ph type="title"/>
          </p:nvPr>
        </p:nvSpPr>
        <p:spPr>
          <a:xfrm>
            <a:off x="304800" y="228600"/>
            <a:ext cx="8610600" cy="1143000"/>
          </a:xfrm>
          <a:noFill/>
        </p:spPr>
        <p:txBody>
          <a:bodyPr/>
          <a:lstStyle/>
          <a:p>
            <a:pPr eaLnBrk="1" hangingPunct="1"/>
            <a:r>
              <a:rPr lang="en-US" sz="3600" u="sng" smtClean="0"/>
              <a:t>Internal Control in Computer Systems</a:t>
            </a:r>
          </a:p>
        </p:txBody>
      </p:sp>
      <p:graphicFrame>
        <p:nvGraphicFramePr>
          <p:cNvPr id="28678" name="Object 2"/>
          <p:cNvGraphicFramePr>
            <a:graphicFrameLocks noGrp="1"/>
          </p:cNvGraphicFramePr>
          <p:nvPr>
            <p:ph type="clipArt" sz="half" idx="1"/>
          </p:nvPr>
        </p:nvGraphicFramePr>
        <p:xfrm>
          <a:off x="685800" y="1974850"/>
          <a:ext cx="2819400" cy="2489200"/>
        </p:xfrm>
        <a:graphic>
          <a:graphicData uri="http://schemas.openxmlformats.org/presentationml/2006/ole">
            <mc:AlternateContent xmlns:mc="http://schemas.openxmlformats.org/markup-compatibility/2006">
              <mc:Choice xmlns:v="urn:schemas-microsoft-com:vml" Requires="v">
                <p:oleObj spid="_x0000_s28685" name="Clip" r:id="rId4" imgW="4625340" imgH="4085844" progId="">
                  <p:embed/>
                </p:oleObj>
              </mc:Choice>
              <mc:Fallback>
                <p:oleObj name="Clip" r:id="rId4" imgW="4625340" imgH="4085844" progId="">
                  <p:embed/>
                  <p:pic>
                    <p:nvPicPr>
                      <p:cNvPr id="0" name="Picture 1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74850"/>
                        <a:ext cx="2819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8679" name="Rectangle 6" descr="Rectangle: Click to edit Master text styles&#10;Second level&#10;Third level&#10;Fourth level&#10;Fifth level"/>
          <p:cNvSpPr>
            <a:spLocks noGrp="1" noChangeArrowheads="1"/>
          </p:cNvSpPr>
          <p:nvPr>
            <p:ph type="body" sz="half" idx="2"/>
          </p:nvPr>
        </p:nvSpPr>
        <p:spPr>
          <a:xfrm>
            <a:off x="3581400" y="1828800"/>
            <a:ext cx="4953000" cy="4419600"/>
          </a:xfrm>
          <a:noFill/>
        </p:spPr>
        <p:txBody>
          <a:bodyPr/>
          <a:lstStyle/>
          <a:p>
            <a:pPr eaLnBrk="1" hangingPunct="1">
              <a:lnSpc>
                <a:spcPct val="90000"/>
              </a:lnSpc>
            </a:pPr>
            <a:r>
              <a:rPr lang="en-US" sz="2400" smtClean="0"/>
              <a:t>Basic internal controls apply to both manual and computerized systems.</a:t>
            </a:r>
          </a:p>
          <a:p>
            <a:pPr eaLnBrk="1" hangingPunct="1">
              <a:lnSpc>
                <a:spcPct val="90000"/>
              </a:lnSpc>
            </a:pPr>
            <a:r>
              <a:rPr lang="en-US" sz="2400" smtClean="0"/>
              <a:t>Some controls are specific to computerized systems.</a:t>
            </a:r>
          </a:p>
          <a:p>
            <a:pPr lvl="1" eaLnBrk="1" hangingPunct="1">
              <a:lnSpc>
                <a:spcPct val="90000"/>
              </a:lnSpc>
            </a:pPr>
            <a:r>
              <a:rPr lang="en-US" sz="2000" smtClean="0"/>
              <a:t>Tests of reasonableness</a:t>
            </a:r>
          </a:p>
          <a:p>
            <a:pPr lvl="1" eaLnBrk="1" hangingPunct="1">
              <a:lnSpc>
                <a:spcPct val="90000"/>
              </a:lnSpc>
            </a:pPr>
            <a:r>
              <a:rPr lang="en-US" sz="2000" smtClean="0"/>
              <a:t> Audit </a:t>
            </a:r>
            <a:r>
              <a:rPr lang="en-US" sz="2000" i="1" smtClean="0"/>
              <a:t>around </a:t>
            </a:r>
            <a:r>
              <a:rPr lang="en-US" sz="2000" smtClean="0"/>
              <a:t>the computer</a:t>
            </a:r>
          </a:p>
          <a:p>
            <a:pPr eaLnBrk="1" hangingPunct="1">
              <a:lnSpc>
                <a:spcPct val="90000"/>
              </a:lnSpc>
            </a:pPr>
            <a:r>
              <a:rPr lang="en-US" sz="2400" smtClean="0"/>
              <a:t>Proper documentation and system (both program and data) backup are essential.</a:t>
            </a:r>
          </a:p>
          <a:p>
            <a:pPr eaLnBrk="1" hangingPunct="1">
              <a:lnSpc>
                <a:spcPct val="90000"/>
              </a:lnSpc>
            </a:pPr>
            <a:r>
              <a:rPr lang="en-US" sz="2400" smtClean="0"/>
              <a:t>Significant technical expertise may be needed.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mtClean="0"/>
              <a:t>Accounting for Cash</a:t>
            </a:r>
          </a:p>
        </p:txBody>
      </p:sp>
      <p:sp>
        <p:nvSpPr>
          <p:cNvPr id="29699" name="Oval 6"/>
          <p:cNvSpPr>
            <a:spLocks noChangeArrowheads="1"/>
          </p:cNvSpPr>
          <p:nvPr/>
        </p:nvSpPr>
        <p:spPr bwMode="auto">
          <a:xfrm>
            <a:off x="3505200" y="3200400"/>
            <a:ext cx="1676400" cy="1676400"/>
          </a:xfrm>
          <a:prstGeom prst="ellipse">
            <a:avLst/>
          </a:prstGeom>
          <a:solidFill>
            <a:schemeClr val="accent1"/>
          </a:solidFill>
          <a:ln w="9525">
            <a:solidFill>
              <a:srgbClr val="000000"/>
            </a:solidFill>
            <a:round/>
            <a:headEnd/>
            <a:tailEnd/>
          </a:ln>
          <a:effectLst>
            <a:outerShdw dist="35921" dir="2700000" algn="ctr" rotWithShape="0">
              <a:srgbClr val="000000"/>
            </a:outerShdw>
          </a:effectLst>
        </p:spPr>
        <p:txBody>
          <a:bodyPr wrap="none" anchor="ctr"/>
          <a:lstStyle/>
          <a:p>
            <a:pPr algn="ctr"/>
            <a:r>
              <a:rPr lang="en-US">
                <a:solidFill>
                  <a:srgbClr val="000000"/>
                </a:solidFill>
              </a:rPr>
              <a:t>Internal </a:t>
            </a:r>
          </a:p>
          <a:p>
            <a:pPr algn="ctr"/>
            <a:r>
              <a:rPr lang="en-US">
                <a:solidFill>
                  <a:srgbClr val="000000"/>
                </a:solidFill>
              </a:rPr>
              <a:t>Controls for</a:t>
            </a:r>
            <a:br>
              <a:rPr lang="en-US">
                <a:solidFill>
                  <a:srgbClr val="000000"/>
                </a:solidFill>
              </a:rPr>
            </a:br>
            <a:r>
              <a:rPr lang="en-US">
                <a:solidFill>
                  <a:srgbClr val="000000"/>
                </a:solidFill>
              </a:rPr>
              <a:t>Cash</a:t>
            </a:r>
          </a:p>
        </p:txBody>
      </p:sp>
      <p:sp>
        <p:nvSpPr>
          <p:cNvPr id="64520" name="Text Box 8"/>
          <p:cNvSpPr txBox="1">
            <a:spLocks noChangeArrowheads="1"/>
          </p:cNvSpPr>
          <p:nvPr/>
        </p:nvSpPr>
        <p:spPr bwMode="auto">
          <a:xfrm>
            <a:off x="5791200" y="1447800"/>
            <a:ext cx="2819400" cy="1625600"/>
          </a:xfrm>
          <a:prstGeom prst="rect">
            <a:avLst/>
          </a:prstGeom>
          <a:solidFill>
            <a:schemeClr val="tx2"/>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i="1">
                <a:solidFill>
                  <a:schemeClr val="accent1"/>
                </a:solidFill>
                <a:effectLst>
                  <a:outerShdw blurRad="38100" dist="38100" dir="2700000" algn="tl">
                    <a:srgbClr val="000000"/>
                  </a:outerShdw>
                </a:effectLst>
              </a:rPr>
              <a:t>Cash receipts</a:t>
            </a:r>
            <a:r>
              <a:rPr lang="en-US" sz="2000">
                <a:solidFill>
                  <a:schemeClr val="bg1"/>
                </a:solidFill>
                <a:effectLst>
                  <a:outerShdw blurRad="38100" dist="38100" dir="2700000" algn="tl">
                    <a:srgbClr val="000000"/>
                  </a:outerShdw>
                </a:effectLst>
              </a:rPr>
              <a:t> should be recorded immediately upon receipt and deposited intact daily.</a:t>
            </a:r>
          </a:p>
        </p:txBody>
      </p:sp>
      <p:sp>
        <p:nvSpPr>
          <p:cNvPr id="64521" name="Text Box 9"/>
          <p:cNvSpPr txBox="1">
            <a:spLocks noChangeArrowheads="1"/>
          </p:cNvSpPr>
          <p:nvPr/>
        </p:nvSpPr>
        <p:spPr bwMode="auto">
          <a:xfrm>
            <a:off x="3657600" y="5410200"/>
            <a:ext cx="2819400" cy="1016000"/>
          </a:xfrm>
          <a:prstGeom prst="rect">
            <a:avLst/>
          </a:prstGeom>
          <a:solidFill>
            <a:schemeClr val="tx2"/>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i="1">
                <a:solidFill>
                  <a:schemeClr val="accent1"/>
                </a:solidFill>
                <a:effectLst>
                  <a:outerShdw blurRad="38100" dist="38100" dir="2700000" algn="tl">
                    <a:srgbClr val="000000"/>
                  </a:outerShdw>
                </a:effectLst>
              </a:rPr>
              <a:t>Cash disbursements</a:t>
            </a:r>
            <a:r>
              <a:rPr lang="en-US" sz="2000">
                <a:solidFill>
                  <a:schemeClr val="bg1"/>
                </a:solidFill>
                <a:effectLst>
                  <a:outerShdw blurRad="38100" dist="38100" dir="2700000" algn="tl">
                    <a:srgbClr val="000000"/>
                  </a:outerShdw>
                </a:effectLst>
              </a:rPr>
              <a:t> should be made by prenumbered check.</a:t>
            </a:r>
          </a:p>
        </p:txBody>
      </p:sp>
      <p:sp>
        <p:nvSpPr>
          <p:cNvPr id="64522" name="Text Box 10"/>
          <p:cNvSpPr txBox="1">
            <a:spLocks noChangeArrowheads="1"/>
          </p:cNvSpPr>
          <p:nvPr/>
        </p:nvSpPr>
        <p:spPr bwMode="auto">
          <a:xfrm>
            <a:off x="1143000" y="1676400"/>
            <a:ext cx="2514600" cy="1016000"/>
          </a:xfrm>
          <a:prstGeom prst="rect">
            <a:avLst/>
          </a:prstGeom>
          <a:solidFill>
            <a:schemeClr val="tx2"/>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a:solidFill>
                  <a:schemeClr val="bg1"/>
                </a:solidFill>
                <a:effectLst>
                  <a:outerShdw blurRad="38100" dist="38100" dir="2700000" algn="tl">
                    <a:srgbClr val="000000"/>
                  </a:outerShdw>
                </a:effectLst>
              </a:rPr>
              <a:t>Up to date </a:t>
            </a:r>
            <a:r>
              <a:rPr lang="en-US" sz="2000" i="1">
                <a:solidFill>
                  <a:schemeClr val="accent1"/>
                </a:solidFill>
                <a:effectLst>
                  <a:outerShdw blurRad="38100" dist="38100" dir="2700000" algn="tl">
                    <a:srgbClr val="000000"/>
                  </a:outerShdw>
                </a:effectLst>
              </a:rPr>
              <a:t>signature card</a:t>
            </a:r>
            <a:r>
              <a:rPr lang="en-US" sz="2000">
                <a:solidFill>
                  <a:schemeClr val="bg1"/>
                </a:solidFill>
                <a:effectLst>
                  <a:outerShdw blurRad="38100" dist="38100" dir="2700000" algn="tl">
                    <a:srgbClr val="000000"/>
                  </a:outerShdw>
                </a:effectLst>
              </a:rPr>
              <a:t> should be maintained.</a:t>
            </a:r>
          </a:p>
        </p:txBody>
      </p:sp>
      <p:sp>
        <p:nvSpPr>
          <p:cNvPr id="64523" name="Text Box 11"/>
          <p:cNvSpPr txBox="1">
            <a:spLocks noChangeArrowheads="1"/>
          </p:cNvSpPr>
          <p:nvPr/>
        </p:nvSpPr>
        <p:spPr bwMode="auto">
          <a:xfrm>
            <a:off x="5943600" y="3505200"/>
            <a:ext cx="2438400" cy="1016000"/>
          </a:xfrm>
          <a:prstGeom prst="rect">
            <a:avLst/>
          </a:prstGeom>
          <a:solidFill>
            <a:schemeClr val="tx2"/>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a:solidFill>
                  <a:schemeClr val="bg1"/>
                </a:solidFill>
                <a:effectLst>
                  <a:outerShdw blurRad="38100" dist="38100" dir="2700000" algn="tl">
                    <a:srgbClr val="000000"/>
                  </a:outerShdw>
                </a:effectLst>
              </a:rPr>
              <a:t>A </a:t>
            </a:r>
            <a:r>
              <a:rPr lang="en-US" sz="2000" i="1">
                <a:solidFill>
                  <a:schemeClr val="accent1"/>
                </a:solidFill>
                <a:effectLst>
                  <a:outerShdw blurRad="38100" dist="38100" dir="2700000" algn="tl">
                    <a:srgbClr val="000000"/>
                  </a:outerShdw>
                </a:effectLst>
              </a:rPr>
              <a:t>deposit ticket</a:t>
            </a:r>
            <a:r>
              <a:rPr lang="en-US" sz="2000">
                <a:solidFill>
                  <a:schemeClr val="bg1"/>
                </a:solidFill>
                <a:effectLst>
                  <a:outerShdw blurRad="38100" dist="38100" dir="2700000" algn="tl">
                    <a:srgbClr val="000000"/>
                  </a:outerShdw>
                </a:effectLst>
              </a:rPr>
              <a:t> should be used for all deposits.</a:t>
            </a:r>
          </a:p>
        </p:txBody>
      </p:sp>
      <p:sp>
        <p:nvSpPr>
          <p:cNvPr id="64524" name="Text Box 12"/>
          <p:cNvSpPr txBox="1">
            <a:spLocks noChangeArrowheads="1"/>
          </p:cNvSpPr>
          <p:nvPr/>
        </p:nvSpPr>
        <p:spPr bwMode="auto">
          <a:xfrm>
            <a:off x="228600" y="3962400"/>
            <a:ext cx="2819400" cy="1320800"/>
          </a:xfrm>
          <a:prstGeom prst="rect">
            <a:avLst/>
          </a:prstGeom>
          <a:solidFill>
            <a:schemeClr val="tx2"/>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a:solidFill>
                  <a:schemeClr val="bg1"/>
                </a:solidFill>
                <a:effectLst>
                  <a:outerShdw blurRad="38100" dist="38100" dir="2700000" algn="tl">
                    <a:srgbClr val="000000"/>
                  </a:outerShdw>
                </a:effectLst>
              </a:rPr>
              <a:t>A monthly </a:t>
            </a:r>
            <a:r>
              <a:rPr lang="en-US" sz="2000" i="1">
                <a:solidFill>
                  <a:schemeClr val="accent1"/>
                </a:solidFill>
                <a:effectLst>
                  <a:outerShdw blurRad="38100" dist="38100" dir="2700000" algn="tl">
                    <a:srgbClr val="000000"/>
                  </a:outerShdw>
                </a:effectLst>
              </a:rPr>
              <a:t>bank reconciliation </a:t>
            </a:r>
            <a:r>
              <a:rPr lang="en-US" sz="2000">
                <a:solidFill>
                  <a:schemeClr val="bg1"/>
                </a:solidFill>
                <a:effectLst>
                  <a:outerShdw blurRad="38100" dist="38100" dir="2700000" algn="tl">
                    <a:srgbClr val="000000"/>
                  </a:outerShdw>
                </a:effectLst>
              </a:rPr>
              <a:t>should be prepared by an independent party.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23"/>
                                        </p:tgtEl>
                                        <p:attrNameLst>
                                          <p:attrName>style.visibility</p:attrName>
                                        </p:attrNameLst>
                                      </p:cBhvr>
                                      <p:to>
                                        <p:strVal val="visible"/>
                                      </p:to>
                                    </p:set>
                                    <p:animEffect transition="in" filter="dissolve">
                                      <p:cBhvr>
                                        <p:cTn id="7" dur="500"/>
                                        <p:tgtEl>
                                          <p:spTgt spid="64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dissolve">
                                      <p:cBhvr>
                                        <p:cTn id="12" dur="500"/>
                                        <p:tgtEl>
                                          <p:spTgt spid="64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24"/>
                                        </p:tgtEl>
                                        <p:attrNameLst>
                                          <p:attrName>style.visibility</p:attrName>
                                        </p:attrNameLst>
                                      </p:cBhvr>
                                      <p:to>
                                        <p:strVal val="visible"/>
                                      </p:to>
                                    </p:set>
                                    <p:animEffect transition="in" filter="dissolve">
                                      <p:cBhvr>
                                        <p:cTn id="17" dur="500"/>
                                        <p:tgtEl>
                                          <p:spTgt spid="645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22"/>
                                        </p:tgtEl>
                                        <p:attrNameLst>
                                          <p:attrName>style.visibility</p:attrName>
                                        </p:attrNameLst>
                                      </p:cBhvr>
                                      <p:to>
                                        <p:strVal val="visible"/>
                                      </p:to>
                                    </p:set>
                                    <p:animEffect transition="in" filter="dissolve">
                                      <p:cBhvr>
                                        <p:cTn id="22"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P spid="645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z="4000" smtClean="0"/>
              <a:t>Reconciling the Bank Statement</a:t>
            </a:r>
          </a:p>
        </p:txBody>
      </p:sp>
      <p:graphicFrame>
        <p:nvGraphicFramePr>
          <p:cNvPr id="66665" name="Object 105"/>
          <p:cNvGraphicFramePr>
            <a:graphicFrameLocks noGrp="1" noChangeAspect="1"/>
          </p:cNvGraphicFramePr>
          <p:nvPr>
            <p:ph sz="half" idx="1"/>
          </p:nvPr>
        </p:nvGraphicFramePr>
        <p:xfrm>
          <a:off x="685800" y="3886200"/>
          <a:ext cx="3810000" cy="1465263"/>
        </p:xfrm>
        <a:graphic>
          <a:graphicData uri="http://schemas.openxmlformats.org/presentationml/2006/ole">
            <mc:AlternateContent xmlns:mc="http://schemas.openxmlformats.org/markup-compatibility/2006">
              <mc:Choice xmlns:v="urn:schemas-microsoft-com:vml" Requires="v">
                <p:oleObj spid="_x0000_s30736" name="Worksheet" r:id="rId5" imgW="2429008" imgH="933319" progId="Excel.Sheet.8">
                  <p:embed/>
                </p:oleObj>
              </mc:Choice>
              <mc:Fallback>
                <p:oleObj name="Worksheet" r:id="rId5" imgW="2429008" imgH="933319" progId="Excel.Sheet.8">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86200"/>
                        <a:ext cx="3810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740" name="Object 180"/>
          <p:cNvGraphicFramePr>
            <a:graphicFrameLocks noGrp="1" noChangeAspect="1"/>
          </p:cNvGraphicFramePr>
          <p:nvPr>
            <p:ph sz="half" idx="2"/>
          </p:nvPr>
        </p:nvGraphicFramePr>
        <p:xfrm>
          <a:off x="4648200" y="4267200"/>
          <a:ext cx="4343400" cy="1946275"/>
        </p:xfrm>
        <a:graphic>
          <a:graphicData uri="http://schemas.openxmlformats.org/presentationml/2006/ole">
            <mc:AlternateContent xmlns:mc="http://schemas.openxmlformats.org/markup-compatibility/2006">
              <mc:Choice xmlns:v="urn:schemas-microsoft-com:vml" Requires="v">
                <p:oleObj spid="_x0000_s30737" name="Worksheet" r:id="rId8" imgW="2886441" imgH="1293882" progId="Excel.Sheet.8">
                  <p:embed/>
                </p:oleObj>
              </mc:Choice>
              <mc:Fallback>
                <p:oleObj name="Worksheet" r:id="rId8" imgW="2886441" imgH="1293882" progId="Excel.Sheet.8">
                  <p:embed/>
                  <p:pic>
                    <p:nvPicPr>
                      <p:cNvPr id="0" name="Picture 1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267200"/>
                        <a:ext cx="43434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914400" y="1866900"/>
            <a:ext cx="7315200" cy="1927225"/>
          </a:xfrm>
          <a:prstGeom prst="rect">
            <a:avLst/>
          </a:prstGeom>
          <a:solidFill>
            <a:schemeClr val="accent1"/>
          </a:solidFill>
          <a:ln w="9525">
            <a:solidFill>
              <a:srgbClr val="000000"/>
            </a:solidFill>
            <a:miter lim="800000"/>
            <a:headEnd/>
            <a:tailEnd/>
          </a:ln>
          <a:effectLst>
            <a:outerShdw dist="35921" dir="2700000" algn="ctr" rotWithShape="0">
              <a:srgbClr val="000000"/>
            </a:outerShdw>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b="0" dirty="0">
                <a:solidFill>
                  <a:srgbClr val="000099"/>
                </a:solidFill>
                <a:latin typeface="Tahoma" pitchFamily="34" charset="0"/>
              </a:rPr>
              <a:t>The bank reconciliation reports on the differences between the balance on the bank statement and the balance in the general ledger cash account. The reconciliation results in the </a:t>
            </a:r>
            <a:r>
              <a:rPr lang="en-US" sz="2400" dirty="0">
                <a:solidFill>
                  <a:srgbClr val="C00000"/>
                </a:solidFill>
                <a:latin typeface="Tahoma" pitchFamily="34" charset="0"/>
              </a:rPr>
              <a:t>true cash balance </a:t>
            </a:r>
            <a:r>
              <a:rPr lang="en-US" sz="2400" b="0" dirty="0">
                <a:solidFill>
                  <a:srgbClr val="000099"/>
                </a:solidFill>
                <a:latin typeface="Tahoma" pitchFamily="34" charset="0"/>
              </a:rPr>
              <a:t>that will appear on the balance sheet.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6665"/>
                                        </p:tgtEl>
                                        <p:attrNameLst>
                                          <p:attrName>style.visibility</p:attrName>
                                        </p:attrNameLst>
                                      </p:cBhvr>
                                      <p:to>
                                        <p:strVal val="visible"/>
                                      </p:to>
                                    </p:set>
                                    <p:anim calcmode="lin" valueType="num">
                                      <p:cBhvr additive="base">
                                        <p:cTn id="7" dur="500" fill="hold"/>
                                        <p:tgtEl>
                                          <p:spTgt spid="66665"/>
                                        </p:tgtEl>
                                        <p:attrNameLst>
                                          <p:attrName>ppt_x</p:attrName>
                                        </p:attrNameLst>
                                      </p:cBhvr>
                                      <p:tavLst>
                                        <p:tav tm="0">
                                          <p:val>
                                            <p:strVal val="0-#ppt_w/2"/>
                                          </p:val>
                                        </p:tav>
                                        <p:tav tm="100000">
                                          <p:val>
                                            <p:strVal val="#ppt_x"/>
                                          </p:val>
                                        </p:tav>
                                      </p:tavLst>
                                    </p:anim>
                                    <p:anim calcmode="lin" valueType="num">
                                      <p:cBhvr additive="base">
                                        <p:cTn id="8" dur="500" fill="hold"/>
                                        <p:tgtEl>
                                          <p:spTgt spid="666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6740"/>
                                        </p:tgtEl>
                                        <p:attrNameLst>
                                          <p:attrName>style.visibility</p:attrName>
                                        </p:attrNameLst>
                                      </p:cBhvr>
                                      <p:to>
                                        <p:strVal val="visible"/>
                                      </p:to>
                                    </p:set>
                                    <p:anim calcmode="lin" valueType="num">
                                      <p:cBhvr additive="base">
                                        <p:cTn id="13" dur="500" fill="hold"/>
                                        <p:tgtEl>
                                          <p:spTgt spid="66740"/>
                                        </p:tgtEl>
                                        <p:attrNameLst>
                                          <p:attrName>ppt_x</p:attrName>
                                        </p:attrNameLst>
                                      </p:cBhvr>
                                      <p:tavLst>
                                        <p:tav tm="0">
                                          <p:val>
                                            <p:strVal val="1+#ppt_w/2"/>
                                          </p:val>
                                        </p:tav>
                                        <p:tav tm="100000">
                                          <p:val>
                                            <p:strVal val="#ppt_x"/>
                                          </p:val>
                                        </p:tav>
                                      </p:tavLst>
                                    </p:anim>
                                    <p:anim calcmode="lin" valueType="num">
                                      <p:cBhvr additive="base">
                                        <p:cTn id="14" dur="500" fill="hold"/>
                                        <p:tgtEl>
                                          <p:spTgt spid="66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3"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4" name="Rectangle 4"/>
          <p:cNvSpPr>
            <a:spLocks noGrp="1" noChangeArrowheads="1"/>
          </p:cNvSpPr>
          <p:nvPr>
            <p:ph type="title"/>
          </p:nvPr>
        </p:nvSpPr>
        <p:spPr>
          <a:xfrm>
            <a:off x="1066800" y="419100"/>
            <a:ext cx="7778750" cy="1104900"/>
          </a:xfrm>
          <a:noFill/>
        </p:spPr>
        <p:txBody>
          <a:bodyPr lIns="90488" tIns="44450" rIns="90488" bIns="44450"/>
          <a:lstStyle/>
          <a:p>
            <a:pPr eaLnBrk="1" hangingPunct="1"/>
            <a:r>
              <a:rPr lang="en-US" smtClean="0"/>
              <a:t>What Is Internal Control?</a:t>
            </a:r>
          </a:p>
        </p:txBody>
      </p:sp>
      <p:sp>
        <p:nvSpPr>
          <p:cNvPr id="153605" name="Rectangle 5" descr="Rectangle: Click to edit Master text styles&#10;Second level&#10;Third level&#10;Fourth level&#10;Fifth level"/>
          <p:cNvSpPr>
            <a:spLocks noGrp="1" noChangeArrowheads="1"/>
          </p:cNvSpPr>
          <p:nvPr>
            <p:ph type="body" idx="1"/>
          </p:nvPr>
        </p:nvSpPr>
        <p:spPr>
          <a:xfrm>
            <a:off x="762000" y="1905000"/>
            <a:ext cx="7772400" cy="4114800"/>
          </a:xfrm>
          <a:noFill/>
        </p:spPr>
        <p:txBody>
          <a:bodyPr lIns="90488" tIns="44450" rIns="90488" bIns="44450"/>
          <a:lstStyle/>
          <a:p>
            <a:pPr eaLnBrk="1" hangingPunct="1">
              <a:buFont typeface="Wingdings" pitchFamily="2" charset="2"/>
              <a:buNone/>
            </a:pPr>
            <a:r>
              <a:rPr lang="en-US" b="1" dirty="0" smtClean="0"/>
              <a:t>	</a:t>
            </a:r>
            <a:r>
              <a:rPr lang="en-US" b="1" dirty="0" smtClean="0">
                <a:solidFill>
                  <a:schemeClr val="tx2"/>
                </a:solidFill>
              </a:rPr>
              <a:t>The policies and procedures by which management protects the assets and assures the accuracy and reliability of the accounting records.</a:t>
            </a:r>
            <a:endParaRPr lang="en-US" b="1" dirty="0" smtClean="0"/>
          </a:p>
          <a:p>
            <a:pPr eaLnBrk="1" hangingPunct="1">
              <a:buFont typeface="Wingdings" pitchFamily="2" charset="2"/>
              <a:buNone/>
            </a:pPr>
            <a:endParaRPr lang="en-US" b="1" dirty="0" smtClean="0"/>
          </a:p>
          <a:p>
            <a:pPr eaLnBrk="1" hangingPunct="1">
              <a:buFont typeface="Wingdings" pitchFamily="2" charset="2"/>
              <a:buNone/>
            </a:pPr>
            <a:endParaRPr lang="en-US" b="1" dirty="0" smtClean="0"/>
          </a:p>
        </p:txBody>
      </p:sp>
      <p:graphicFrame>
        <p:nvGraphicFramePr>
          <p:cNvPr id="15366" name="Object 6"/>
          <p:cNvGraphicFramePr>
            <a:graphicFrameLocks/>
          </p:cNvGraphicFramePr>
          <p:nvPr/>
        </p:nvGraphicFramePr>
        <p:xfrm>
          <a:off x="2667000" y="4267200"/>
          <a:ext cx="4149725" cy="2071688"/>
        </p:xfrm>
        <a:graphic>
          <a:graphicData uri="http://schemas.openxmlformats.org/presentationml/2006/ole">
            <mc:AlternateContent xmlns:mc="http://schemas.openxmlformats.org/markup-compatibility/2006">
              <mc:Choice xmlns:v="urn:schemas-microsoft-com:vml" Requires="v">
                <p:oleObj spid="_x0000_s15372" name="Clip" r:id="rId4" imgW="4625340" imgH="2314956" progId="">
                  <p:embed/>
                </p:oleObj>
              </mc:Choice>
              <mc:Fallback>
                <p:oleObj name="Clip" r:id="rId4" imgW="4625340" imgH="2314956"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4149725"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blinds(horizontal)">
                                      <p:cBhvr>
                                        <p:cTn id="7" dur="500"/>
                                        <p:tgtEl>
                                          <p:spTgt spid="153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z="4000" smtClean="0"/>
              <a:t>Reconciling the Bank Statement</a:t>
            </a:r>
          </a:p>
        </p:txBody>
      </p:sp>
      <p:sp>
        <p:nvSpPr>
          <p:cNvPr id="77829" name="Text Box 5"/>
          <p:cNvSpPr txBox="1">
            <a:spLocks noChangeArrowheads="1"/>
          </p:cNvSpPr>
          <p:nvPr/>
        </p:nvSpPr>
        <p:spPr bwMode="auto">
          <a:xfrm>
            <a:off x="990600" y="1744663"/>
            <a:ext cx="7162800" cy="2076450"/>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If an </a:t>
            </a:r>
            <a:r>
              <a:rPr lang="en-US" sz="2600">
                <a:solidFill>
                  <a:srgbClr val="FF0000"/>
                </a:solidFill>
                <a:effectLst>
                  <a:outerShdw blurRad="38100" dist="38100" dir="2700000" algn="tl">
                    <a:srgbClr val="C0C0C0"/>
                  </a:outerShdw>
                </a:effectLst>
              </a:rPr>
              <a:t>error</a:t>
            </a:r>
            <a:r>
              <a:rPr lang="en-US" sz="2600">
                <a:effectLst>
                  <a:outerShdw blurRad="38100" dist="38100" dir="2700000" algn="tl">
                    <a:srgbClr val="C0C0C0"/>
                  </a:outerShdw>
                </a:effectLst>
              </a:rPr>
              <a:t> is found </a:t>
            </a:r>
            <a:r>
              <a:rPr lang="en-US" sz="2600">
                <a:solidFill>
                  <a:srgbClr val="FF0000"/>
                </a:solidFill>
                <a:effectLst>
                  <a:outerShdw blurRad="38100" dist="38100" dir="2700000" algn="tl">
                    <a:srgbClr val="C0C0C0"/>
                  </a:outerShdw>
                </a:effectLst>
              </a:rPr>
              <a:t>on the bank statement</a:t>
            </a:r>
            <a:r>
              <a:rPr lang="en-US" sz="2600">
                <a:effectLst>
                  <a:outerShdw blurRad="38100" dist="38100" dir="2700000" algn="tl">
                    <a:srgbClr val="C0C0C0"/>
                  </a:outerShdw>
                </a:effectLst>
              </a:rPr>
              <a:t>, an adjustment for it is made to the unadjusted bank balance to determine the true cash balance. An error made on our books requires an adjusting journal entry to correct.</a:t>
            </a:r>
          </a:p>
        </p:txBody>
      </p:sp>
      <p:pic>
        <p:nvPicPr>
          <p:cNvPr id="31748" name="Picture 6" descr="j03118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962400"/>
            <a:ext cx="1906588" cy="2057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Bank Reconciliation</a:t>
            </a:r>
          </a:p>
        </p:txBody>
      </p:sp>
      <p:sp>
        <p:nvSpPr>
          <p:cNvPr id="32771" name="Text Box 3"/>
          <p:cNvSpPr txBox="1">
            <a:spLocks noChangeArrowheads="1"/>
          </p:cNvSpPr>
          <p:nvPr/>
        </p:nvSpPr>
        <p:spPr bwMode="auto">
          <a:xfrm>
            <a:off x="685800" y="2133600"/>
            <a:ext cx="76962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t>Matrix, Inc. is preparing the bank reconciliation for the month of June.</a:t>
            </a:r>
          </a:p>
          <a:p>
            <a:pPr eaLnBrk="1" hangingPunct="1">
              <a:spcBef>
                <a:spcPct val="50000"/>
              </a:spcBef>
              <a:buFontTx/>
              <a:buAutoNum type="arabicPeriod"/>
            </a:pPr>
            <a:r>
              <a:rPr lang="en-US" sz="2200"/>
              <a:t>The June 30</a:t>
            </a:r>
            <a:r>
              <a:rPr lang="en-US" sz="2200" baseline="30000"/>
              <a:t>th</a:t>
            </a:r>
            <a:r>
              <a:rPr lang="en-US" sz="2200"/>
              <a:t> balance on the bank statement is $4,892.56, and the Cash general ledger balance on this date is $4,240.54.</a:t>
            </a:r>
          </a:p>
          <a:p>
            <a:pPr eaLnBrk="1" hangingPunct="1">
              <a:spcBef>
                <a:spcPct val="50000"/>
              </a:spcBef>
              <a:buFontTx/>
              <a:buAutoNum type="arabicPeriod"/>
            </a:pPr>
            <a:r>
              <a:rPr lang="en-US" sz="2200" b="1"/>
              <a:t>There was a deposit in transit in the amount of $475.</a:t>
            </a: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8"/>
          <p:cNvSpPr>
            <a:spLocks noGrp="1" noChangeArrowheads="1"/>
          </p:cNvSpPr>
          <p:nvPr>
            <p:ph type="title"/>
          </p:nvPr>
        </p:nvSpPr>
        <p:spPr/>
        <p:txBody>
          <a:bodyPr/>
          <a:lstStyle/>
          <a:p>
            <a:pPr eaLnBrk="1" hangingPunct="1"/>
            <a:r>
              <a:rPr lang="en-US" smtClean="0"/>
              <a:t>Bank Reconciliation</a:t>
            </a:r>
          </a:p>
        </p:txBody>
      </p:sp>
      <p:graphicFrame>
        <p:nvGraphicFramePr>
          <p:cNvPr id="33795" name="Object 1244"/>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33801"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Bank Reconciliation</a:t>
            </a:r>
          </a:p>
        </p:txBody>
      </p:sp>
      <p:sp>
        <p:nvSpPr>
          <p:cNvPr id="34819" name="Text Box 3"/>
          <p:cNvSpPr txBox="1">
            <a:spLocks noChangeArrowheads="1"/>
          </p:cNvSpPr>
          <p:nvPr/>
        </p:nvSpPr>
        <p:spPr bwMode="auto">
          <a:xfrm>
            <a:off x="762000" y="1981200"/>
            <a:ext cx="76962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t>Matrix, Inc. is preparing the bank reconciliation for the month of June.</a:t>
            </a:r>
          </a:p>
          <a:p>
            <a:pPr eaLnBrk="1" hangingPunct="1">
              <a:spcBef>
                <a:spcPct val="50000"/>
              </a:spcBef>
              <a:buFontTx/>
              <a:buAutoNum type="arabicPeriod"/>
            </a:pPr>
            <a:r>
              <a:rPr lang="en-US" sz="2200"/>
              <a:t>The June 30</a:t>
            </a:r>
            <a:r>
              <a:rPr lang="en-US" sz="2200" baseline="30000"/>
              <a:t>th</a:t>
            </a:r>
            <a:r>
              <a:rPr lang="en-US" sz="2200"/>
              <a:t> balance on the bank statement is $4,892.56, and the Cash general ledger balance on this date is $4,240.54.</a:t>
            </a:r>
          </a:p>
          <a:p>
            <a:pPr eaLnBrk="1" hangingPunct="1">
              <a:spcBef>
                <a:spcPct val="50000"/>
              </a:spcBef>
              <a:buFontTx/>
              <a:buAutoNum type="arabicPeriod"/>
            </a:pPr>
            <a:r>
              <a:rPr lang="en-US" sz="2200"/>
              <a:t>There was a deposit in transit in the amount of $475.</a:t>
            </a:r>
          </a:p>
          <a:p>
            <a:pPr eaLnBrk="1" hangingPunct="1">
              <a:spcBef>
                <a:spcPct val="50000"/>
              </a:spcBef>
              <a:buFontTx/>
              <a:buAutoNum type="arabicPeriod"/>
            </a:pPr>
            <a:r>
              <a:rPr lang="en-US" sz="2200" b="1"/>
              <a:t>The bank erroneously deducted a $200 check drawn on the books of Matters, Inc. from our account.</a:t>
            </a:r>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Bank Reconciliation</a:t>
            </a:r>
          </a:p>
        </p:txBody>
      </p:sp>
      <p:graphicFrame>
        <p:nvGraphicFramePr>
          <p:cNvPr id="35843" name="Object 1024"/>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35849"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Bank Reconciliation</a:t>
            </a:r>
          </a:p>
        </p:txBody>
      </p:sp>
      <p:sp>
        <p:nvSpPr>
          <p:cNvPr id="36867" name="Text Box 3"/>
          <p:cNvSpPr txBox="1">
            <a:spLocks noChangeArrowheads="1"/>
          </p:cNvSpPr>
          <p:nvPr/>
        </p:nvSpPr>
        <p:spPr bwMode="auto">
          <a:xfrm>
            <a:off x="762000" y="1752600"/>
            <a:ext cx="7696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t>Matrix, Inc. is preparing the bank reconciliation for the month of June.</a:t>
            </a:r>
          </a:p>
          <a:p>
            <a:pPr eaLnBrk="1" hangingPunct="1">
              <a:spcBef>
                <a:spcPct val="50000"/>
              </a:spcBef>
              <a:buFontTx/>
              <a:buAutoNum type="arabicPeriod"/>
            </a:pPr>
            <a:r>
              <a:rPr lang="en-US" sz="2100"/>
              <a:t>The June 30</a:t>
            </a:r>
            <a:r>
              <a:rPr lang="en-US" sz="2100" baseline="30000"/>
              <a:t>th</a:t>
            </a:r>
            <a:r>
              <a:rPr lang="en-US" sz="2100"/>
              <a:t> balance on the bank statement is $4,892.56, and the Cash general ledger balance on this date is $4,240.54.</a:t>
            </a:r>
          </a:p>
          <a:p>
            <a:pPr eaLnBrk="1" hangingPunct="1">
              <a:spcBef>
                <a:spcPct val="50000"/>
              </a:spcBef>
              <a:buFontTx/>
              <a:buAutoNum type="arabicPeriod"/>
            </a:pPr>
            <a:r>
              <a:rPr lang="en-US" sz="2100"/>
              <a:t>There was a deposit in transit in the amount of $475.</a:t>
            </a:r>
          </a:p>
          <a:p>
            <a:pPr eaLnBrk="1" hangingPunct="1">
              <a:spcBef>
                <a:spcPct val="50000"/>
              </a:spcBef>
              <a:buFontTx/>
              <a:buAutoNum type="arabicPeriod"/>
            </a:pPr>
            <a:r>
              <a:rPr lang="en-US" sz="2100"/>
              <a:t>The bank erroneously deducted a $200 check drawn on the books of Matters, Inc. from our account.</a:t>
            </a:r>
          </a:p>
          <a:p>
            <a:pPr eaLnBrk="1" hangingPunct="1">
              <a:spcBef>
                <a:spcPct val="50000"/>
              </a:spcBef>
              <a:buFontTx/>
              <a:buAutoNum type="arabicPeriod"/>
            </a:pPr>
            <a:r>
              <a:rPr lang="en-US" sz="2100" b="1"/>
              <a:t>At June 30</a:t>
            </a:r>
            <a:r>
              <a:rPr lang="en-US" sz="2100" b="1" baseline="30000"/>
              <a:t>th</a:t>
            </a:r>
            <a:r>
              <a:rPr lang="en-US" sz="2100" b="1"/>
              <a:t> there were three checks outstanding. </a:t>
            </a:r>
            <a:r>
              <a:rPr lang="en-US" sz="2100" b="1">
                <a:solidFill>
                  <a:srgbClr val="FF0000"/>
                </a:solidFill>
              </a:rPr>
              <a:t>Check 1078 dated 6/28, for $372.33</a:t>
            </a:r>
            <a:r>
              <a:rPr lang="en-US" sz="2100" b="1"/>
              <a:t>; </a:t>
            </a:r>
            <a:r>
              <a:rPr lang="en-US" sz="2100" b="1">
                <a:solidFill>
                  <a:srgbClr val="9900FF"/>
                </a:solidFill>
              </a:rPr>
              <a:t>Check 1080 dated 6/29, for $402.41</a:t>
            </a:r>
            <a:r>
              <a:rPr lang="en-US" sz="2100" b="1"/>
              <a:t>; and </a:t>
            </a:r>
            <a:r>
              <a:rPr lang="en-US" sz="2100" b="1">
                <a:solidFill>
                  <a:srgbClr val="06C606"/>
                </a:solidFill>
              </a:rPr>
              <a:t>Check 1081 dated 6/30, for $66.89</a:t>
            </a:r>
            <a:r>
              <a:rPr lang="en-US" sz="2100" b="1"/>
              <a:t>.</a:t>
            </a: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Bank Reconciliation</a:t>
            </a:r>
          </a:p>
        </p:txBody>
      </p:sp>
      <p:graphicFrame>
        <p:nvGraphicFramePr>
          <p:cNvPr id="37891" name="Object 3"/>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37897"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Bank Reconciliation</a:t>
            </a:r>
          </a:p>
        </p:txBody>
      </p:sp>
      <p:sp>
        <p:nvSpPr>
          <p:cNvPr id="38915" name="Text Box 3"/>
          <p:cNvSpPr txBox="1">
            <a:spLocks noChangeArrowheads="1"/>
          </p:cNvSpPr>
          <p:nvPr/>
        </p:nvSpPr>
        <p:spPr bwMode="auto">
          <a:xfrm>
            <a:off x="762000" y="18288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5"/>
            </a:pPr>
            <a:r>
              <a:rPr lang="en-US" sz="2200" b="1"/>
              <a:t>During the month of June the bank collected an account receivable for us in the amount of $875.</a:t>
            </a: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Bank Reconciliation</a:t>
            </a:r>
          </a:p>
        </p:txBody>
      </p:sp>
      <p:graphicFrame>
        <p:nvGraphicFramePr>
          <p:cNvPr id="39939" name="Object 0"/>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39945"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Bank Reconciliation</a:t>
            </a:r>
          </a:p>
        </p:txBody>
      </p:sp>
      <p:sp>
        <p:nvSpPr>
          <p:cNvPr id="40963" name="Text Box 3"/>
          <p:cNvSpPr txBox="1">
            <a:spLocks noChangeArrowheads="1"/>
          </p:cNvSpPr>
          <p:nvPr/>
        </p:nvSpPr>
        <p:spPr bwMode="auto">
          <a:xfrm>
            <a:off x="762000" y="1828800"/>
            <a:ext cx="76962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5"/>
            </a:pPr>
            <a:r>
              <a:rPr lang="en-US" sz="2200"/>
              <a:t>During the month of June the bank collected an account receivable for us in the amount of $875.</a:t>
            </a:r>
          </a:p>
          <a:p>
            <a:pPr eaLnBrk="1" hangingPunct="1">
              <a:spcBef>
                <a:spcPct val="50000"/>
              </a:spcBef>
              <a:buFontTx/>
              <a:buAutoNum type="arabicPeriod" startAt="5"/>
            </a:pPr>
            <a:r>
              <a:rPr lang="en-US" sz="2200" b="1"/>
              <a:t>A check actually written for $146.88 for supplies was erroneously recorded in our records by the bookkeeper as $173.88.</a:t>
            </a:r>
          </a:p>
          <a:p>
            <a:pPr eaLnBrk="1" hangingPunct="1">
              <a:spcBef>
                <a:spcPct val="50000"/>
              </a:spcBef>
              <a:buFontTx/>
              <a:buAutoNum type="arabicPeriod" startAt="5"/>
            </a:pPr>
            <a:r>
              <a:rPr lang="en-US" sz="2400" b="1"/>
              <a:t>Matrix earned interest of $9.25 on its checking account.</a:t>
            </a:r>
          </a:p>
        </p:txBody>
      </p:sp>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Internal Controls</a:t>
            </a:r>
          </a:p>
        </p:txBody>
      </p:sp>
      <p:graphicFrame>
        <p:nvGraphicFramePr>
          <p:cNvPr id="4" name="Diagram 3"/>
          <p:cNvGraphicFramePr/>
          <p:nvPr/>
        </p:nvGraphicFramePr>
        <p:xfrm>
          <a:off x="16002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6-</a:t>
            </a:r>
            <a:fld id="{998D7801-567D-442D-A58B-04251C47749B}" type="slidenum">
              <a:rPr lang="en-US" sz="1000" b="0">
                <a:solidFill>
                  <a:srgbClr val="E10000"/>
                </a:solidFill>
                <a:latin typeface="Times New Roman" pitchFamily="18" charset="0"/>
              </a:rPr>
              <a:pPr algn="r" eaLnBrk="1" hangingPunct="1"/>
              <a:t>2</a:t>
            </a:fld>
            <a:endParaRPr lang="en-US" b="0"/>
          </a:p>
        </p:txBody>
      </p:sp>
    </p:spTree>
    <p:extLst>
      <p:ext uri="{BB962C8B-B14F-4D97-AF65-F5344CB8AC3E}">
        <p14:creationId xmlns:p14="http://schemas.microsoft.com/office/powerpoint/2010/main" val="302960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Bank Reconciliation</a:t>
            </a:r>
          </a:p>
        </p:txBody>
      </p:sp>
      <p:graphicFrame>
        <p:nvGraphicFramePr>
          <p:cNvPr id="41987" name="Object 3"/>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41993"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Bank Reconciliation</a:t>
            </a:r>
          </a:p>
        </p:txBody>
      </p:sp>
      <p:sp>
        <p:nvSpPr>
          <p:cNvPr id="43011" name="Text Box 3"/>
          <p:cNvSpPr txBox="1">
            <a:spLocks noChangeArrowheads="1"/>
          </p:cNvSpPr>
          <p:nvPr/>
        </p:nvSpPr>
        <p:spPr bwMode="auto">
          <a:xfrm>
            <a:off x="762000" y="1905000"/>
            <a:ext cx="76962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5"/>
            </a:pPr>
            <a:r>
              <a:rPr lang="en-US" sz="2200"/>
              <a:t>During the month of June the bank collected an account receivable for us in the amount of $875.</a:t>
            </a:r>
          </a:p>
          <a:p>
            <a:pPr eaLnBrk="1" hangingPunct="1">
              <a:spcBef>
                <a:spcPct val="50000"/>
              </a:spcBef>
              <a:buFontTx/>
              <a:buAutoNum type="arabicPeriod" startAt="5"/>
            </a:pPr>
            <a:r>
              <a:rPr lang="en-US" sz="2200"/>
              <a:t>A check actually written for $146.88 for supplies was erroneously recorded in our records by the bookkeeper as $173.88.</a:t>
            </a:r>
          </a:p>
          <a:p>
            <a:pPr eaLnBrk="1" hangingPunct="1">
              <a:spcBef>
                <a:spcPct val="50000"/>
              </a:spcBef>
              <a:buFontTx/>
              <a:buAutoNum type="arabicPeriod" startAt="5"/>
            </a:pPr>
            <a:r>
              <a:rPr lang="en-US" sz="2200"/>
              <a:t>Matrix earned interest of $9.25 on its checking account.</a:t>
            </a:r>
          </a:p>
          <a:p>
            <a:pPr eaLnBrk="1" hangingPunct="1">
              <a:spcBef>
                <a:spcPct val="50000"/>
              </a:spcBef>
              <a:buFontTx/>
              <a:buAutoNum type="arabicPeriod" startAt="5"/>
            </a:pPr>
            <a:r>
              <a:rPr lang="en-US" sz="2200" b="1"/>
              <a:t>The bank sent a debit memo for a service charge of $12.75 for June and a check we deposited was deemed NSF in the amount of $413.11.</a:t>
            </a:r>
          </a:p>
        </p:txBody>
      </p:sp>
    </p:spTree>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Bank Reconciliation</a:t>
            </a:r>
          </a:p>
        </p:txBody>
      </p:sp>
      <p:graphicFrame>
        <p:nvGraphicFramePr>
          <p:cNvPr id="44035" name="Object 3"/>
          <p:cNvGraphicFramePr>
            <a:graphicFrameLocks noChangeAspect="1"/>
          </p:cNvGraphicFramePr>
          <p:nvPr/>
        </p:nvGraphicFramePr>
        <p:xfrm>
          <a:off x="609600" y="1498600"/>
          <a:ext cx="6934200" cy="5118100"/>
        </p:xfrm>
        <a:graphic>
          <a:graphicData uri="http://schemas.openxmlformats.org/presentationml/2006/ole">
            <mc:AlternateContent xmlns:mc="http://schemas.openxmlformats.org/markup-compatibility/2006">
              <mc:Choice xmlns:v="urn:schemas-microsoft-com:vml" Requires="v">
                <p:oleObj spid="_x0000_s44041" name="Worksheet" r:id="rId5" imgW="5095875" imgH="4048125" progId="Excel.Sheet.8">
                  <p:embed/>
                </p:oleObj>
              </mc:Choice>
              <mc:Fallback>
                <p:oleObj name="Worksheet" r:id="rId5" imgW="5095875" imgH="40481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98600"/>
                        <a:ext cx="6934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472"/>
          <p:cNvGraphicFramePr>
            <a:graphicFrameLocks noChangeAspect="1"/>
          </p:cNvGraphicFramePr>
          <p:nvPr/>
        </p:nvGraphicFramePr>
        <p:xfrm>
          <a:off x="685800" y="2743200"/>
          <a:ext cx="8043863" cy="2886075"/>
        </p:xfrm>
        <a:graphic>
          <a:graphicData uri="http://schemas.openxmlformats.org/presentationml/2006/ole">
            <mc:AlternateContent xmlns:mc="http://schemas.openxmlformats.org/markup-compatibility/2006">
              <mc:Choice xmlns:v="urn:schemas-microsoft-com:vml" Requires="v">
                <p:oleObj spid="_x0000_s45078" name="Worksheet" r:id="rId5" imgW="4419528" imgH="1571684" progId="Excel.Sheet.8">
                  <p:embed/>
                </p:oleObj>
              </mc:Choice>
              <mc:Fallback>
                <p:oleObj name="Worksheet" r:id="rId5" imgW="4419528" imgH="1571684" progId="Excel.Sheet.8">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743200"/>
                        <a:ext cx="8043863"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705" name="Object 473"/>
          <p:cNvGraphicFramePr>
            <a:graphicFrameLocks noChangeAspect="1"/>
          </p:cNvGraphicFramePr>
          <p:nvPr/>
        </p:nvGraphicFramePr>
        <p:xfrm>
          <a:off x="685800" y="2743200"/>
          <a:ext cx="8043863" cy="2886075"/>
        </p:xfrm>
        <a:graphic>
          <a:graphicData uri="http://schemas.openxmlformats.org/presentationml/2006/ole">
            <mc:AlternateContent xmlns:mc="http://schemas.openxmlformats.org/markup-compatibility/2006">
              <mc:Choice xmlns:v="urn:schemas-microsoft-com:vml" Requires="v">
                <p:oleObj spid="_x0000_s45079" name="Worksheet" r:id="rId8" imgW="4419528" imgH="1571684" progId="Excel.Sheet.8">
                  <p:embed/>
                </p:oleObj>
              </mc:Choice>
              <mc:Fallback>
                <p:oleObj name="Worksheet" r:id="rId8" imgW="4419528" imgH="1571684" progId="Excel.Sheet.8">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743200"/>
                        <a:ext cx="8043863"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Rectangle 4"/>
          <p:cNvSpPr>
            <a:spLocks noGrp="1" noChangeArrowheads="1"/>
          </p:cNvSpPr>
          <p:nvPr>
            <p:ph type="title"/>
          </p:nvPr>
        </p:nvSpPr>
        <p:spPr/>
        <p:txBody>
          <a:bodyPr/>
          <a:lstStyle/>
          <a:p>
            <a:pPr eaLnBrk="1" hangingPunct="1"/>
            <a:r>
              <a:rPr lang="en-US" smtClean="0"/>
              <a:t>Adjusting the Books</a:t>
            </a:r>
          </a:p>
        </p:txBody>
      </p:sp>
      <p:sp>
        <p:nvSpPr>
          <p:cNvPr id="45061" name="Text Box 5"/>
          <p:cNvSpPr txBox="1">
            <a:spLocks noChangeArrowheads="1"/>
          </p:cNvSpPr>
          <p:nvPr/>
        </p:nvSpPr>
        <p:spPr bwMode="auto">
          <a:xfrm>
            <a:off x="609600" y="1524000"/>
            <a:ext cx="79248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Every reconciling item that appears on the unadjusted book balance section requires a journal entry to adjust the general ledger cash balance to the true cash balance. </a:t>
            </a:r>
          </a:p>
        </p:txBody>
      </p:sp>
      <p:graphicFrame>
        <p:nvGraphicFramePr>
          <p:cNvPr id="95701" name="Object 469"/>
          <p:cNvGraphicFramePr>
            <a:graphicFrameLocks noChangeAspect="1"/>
          </p:cNvGraphicFramePr>
          <p:nvPr/>
        </p:nvGraphicFramePr>
        <p:xfrm>
          <a:off x="685800" y="2744788"/>
          <a:ext cx="8043863" cy="2886075"/>
        </p:xfrm>
        <a:graphic>
          <a:graphicData uri="http://schemas.openxmlformats.org/presentationml/2006/ole">
            <mc:AlternateContent xmlns:mc="http://schemas.openxmlformats.org/markup-compatibility/2006">
              <mc:Choice xmlns:v="urn:schemas-microsoft-com:vml" Requires="v">
                <p:oleObj spid="_x0000_s45080" name="Worksheet" r:id="rId11" imgW="4419528" imgH="1571684" progId="Excel.Sheet.8">
                  <p:embed/>
                </p:oleObj>
              </mc:Choice>
              <mc:Fallback>
                <p:oleObj name="Worksheet" r:id="rId11" imgW="4419528" imgH="1571684" progId="Excel.Sheet.8">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2744788"/>
                        <a:ext cx="8043863"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5705"/>
                                        </p:tgtEl>
                                        <p:attrNameLst>
                                          <p:attrName>style.visibility</p:attrName>
                                        </p:attrNameLst>
                                      </p:cBhvr>
                                      <p:to>
                                        <p:strVal val="visible"/>
                                      </p:to>
                                    </p:set>
                                    <p:animEffect transition="in" filter="wipe(up)">
                                      <p:cBhvr>
                                        <p:cTn id="7" dur="1000"/>
                                        <p:tgtEl>
                                          <p:spTgt spid="95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5701"/>
                                        </p:tgtEl>
                                        <p:attrNameLst>
                                          <p:attrName>style.visibility</p:attrName>
                                        </p:attrNameLst>
                                      </p:cBhvr>
                                      <p:to>
                                        <p:strVal val="visible"/>
                                      </p:to>
                                    </p:set>
                                    <p:animEffect transition="in" filter="wipe(up)">
                                      <p:cBhvr>
                                        <p:cTn id="12" dur="1000"/>
                                        <p:tgtEl>
                                          <p:spTgt spid="9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Cash Short and Over</a:t>
            </a:r>
          </a:p>
        </p:txBody>
      </p:sp>
      <p:sp>
        <p:nvSpPr>
          <p:cNvPr id="46083" name="Text Box 7"/>
          <p:cNvSpPr txBox="1">
            <a:spLocks noChangeArrowheads="1"/>
          </p:cNvSpPr>
          <p:nvPr/>
        </p:nvSpPr>
        <p:spPr bwMode="auto">
          <a:xfrm>
            <a:off x="762000" y="1565275"/>
            <a:ext cx="7467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When using a cash register, employees sometimes make mistakes in collecting cash or making change for customers. If the cash register does not reconcile by a small amount at the end of the day, we use an account called cash short and over to force a balance.</a:t>
            </a:r>
          </a:p>
        </p:txBody>
      </p:sp>
      <p:grpSp>
        <p:nvGrpSpPr>
          <p:cNvPr id="2" name="Group 91"/>
          <p:cNvGrpSpPr>
            <a:grpSpLocks/>
          </p:cNvGrpSpPr>
          <p:nvPr/>
        </p:nvGrpSpPr>
        <p:grpSpPr bwMode="auto">
          <a:xfrm>
            <a:off x="0" y="4114800"/>
            <a:ext cx="8615363" cy="2438400"/>
            <a:chOff x="96" y="2640"/>
            <a:chExt cx="5427" cy="1440"/>
          </a:xfrm>
        </p:grpSpPr>
        <p:sp>
          <p:nvSpPr>
            <p:cNvPr id="38920" name="Rectangle 8"/>
            <p:cNvSpPr>
              <a:spLocks noChangeArrowheads="1"/>
            </p:cNvSpPr>
            <p:nvPr/>
          </p:nvSpPr>
          <p:spPr bwMode="auto">
            <a:xfrm>
              <a:off x="96" y="2640"/>
              <a:ext cx="1728" cy="1440"/>
            </a:xfrm>
            <a:prstGeom prst="rect">
              <a:avLst/>
            </a:prstGeom>
            <a:solidFill>
              <a:schemeClr val="accent1"/>
            </a:solidFill>
            <a:ln w="9525">
              <a:solidFill>
                <a:srgbClr val="000000"/>
              </a:solidFill>
              <a:miter lim="800000"/>
              <a:headEnd/>
              <a:tailEnd/>
            </a:ln>
            <a:effectLst>
              <a:outerShdw dist="35921" dir="2700000" algn="ctr" rotWithShape="0">
                <a:srgbClr val="000000"/>
              </a:outerShdw>
            </a:effectLst>
          </p:spPr>
          <p:txBody>
            <a:bodyPr wrap="none" anchor="ctr"/>
            <a:lstStyle/>
            <a:p>
              <a:pPr algn="ctr">
                <a:defRPr/>
              </a:pPr>
              <a:r>
                <a:rPr lang="en-US" sz="2200">
                  <a:solidFill>
                    <a:schemeClr val="tx2"/>
                  </a:solidFill>
                  <a:effectLst>
                    <a:outerShdw blurRad="38100" dist="38100" dir="2700000" algn="tl">
                      <a:srgbClr val="000000"/>
                    </a:outerShdw>
                  </a:effectLst>
                </a:rPr>
                <a:t>Assume a cash</a:t>
              </a:r>
              <a:br>
                <a:rPr lang="en-US" sz="2200">
                  <a:solidFill>
                    <a:schemeClr val="tx2"/>
                  </a:solidFill>
                  <a:effectLst>
                    <a:outerShdw blurRad="38100" dist="38100" dir="2700000" algn="tl">
                      <a:srgbClr val="000000"/>
                    </a:outerShdw>
                  </a:effectLst>
                </a:rPr>
              </a:br>
              <a:r>
                <a:rPr lang="en-US" sz="2200">
                  <a:solidFill>
                    <a:schemeClr val="tx2"/>
                  </a:solidFill>
                  <a:effectLst>
                    <a:outerShdw blurRad="38100" dist="38100" dir="2700000" algn="tl">
                      <a:srgbClr val="000000"/>
                    </a:outerShdw>
                  </a:effectLst>
                </a:rPr>
                <a:t>register was to have</a:t>
              </a:r>
              <a:br>
                <a:rPr lang="en-US" sz="2200">
                  <a:solidFill>
                    <a:schemeClr val="tx2"/>
                  </a:solidFill>
                  <a:effectLst>
                    <a:outerShdw blurRad="38100" dist="38100" dir="2700000" algn="tl">
                      <a:srgbClr val="000000"/>
                    </a:outerShdw>
                  </a:effectLst>
                </a:rPr>
              </a:br>
              <a:r>
                <a:rPr lang="en-US" sz="2200">
                  <a:solidFill>
                    <a:schemeClr val="tx2"/>
                  </a:solidFill>
                  <a:effectLst>
                    <a:outerShdw blurRad="38100" dist="38100" dir="2700000" algn="tl">
                      <a:srgbClr val="000000"/>
                    </a:outerShdw>
                  </a:effectLst>
                </a:rPr>
                <a:t>a balance of $500 </a:t>
              </a:r>
            </a:p>
            <a:p>
              <a:pPr algn="ctr">
                <a:defRPr/>
              </a:pPr>
              <a:r>
                <a:rPr lang="en-US" sz="2200">
                  <a:solidFill>
                    <a:schemeClr val="tx2"/>
                  </a:solidFill>
                  <a:effectLst>
                    <a:outerShdw blurRad="38100" dist="38100" dir="2700000" algn="tl">
                      <a:srgbClr val="000000"/>
                    </a:outerShdw>
                  </a:effectLst>
                </a:rPr>
                <a:t>(based on receipts),</a:t>
              </a:r>
              <a:br>
                <a:rPr lang="en-US" sz="2200">
                  <a:solidFill>
                    <a:schemeClr val="tx2"/>
                  </a:solidFill>
                  <a:effectLst>
                    <a:outerShdw blurRad="38100" dist="38100" dir="2700000" algn="tl">
                      <a:srgbClr val="000000"/>
                    </a:outerShdw>
                  </a:effectLst>
                </a:rPr>
              </a:br>
              <a:r>
                <a:rPr lang="en-US" sz="2200">
                  <a:solidFill>
                    <a:schemeClr val="tx2"/>
                  </a:solidFill>
                  <a:effectLst>
                    <a:outerShdw blurRad="38100" dist="38100" dir="2700000" algn="tl">
                      <a:srgbClr val="000000"/>
                    </a:outerShdw>
                  </a:effectLst>
                </a:rPr>
                <a:t>but contained only</a:t>
              </a:r>
              <a:br>
                <a:rPr lang="en-US" sz="2200">
                  <a:solidFill>
                    <a:schemeClr val="tx2"/>
                  </a:solidFill>
                  <a:effectLst>
                    <a:outerShdw blurRad="38100" dist="38100" dir="2700000" algn="tl">
                      <a:srgbClr val="000000"/>
                    </a:outerShdw>
                  </a:effectLst>
                </a:rPr>
              </a:br>
              <a:r>
                <a:rPr lang="en-US" sz="2200">
                  <a:solidFill>
                    <a:schemeClr val="tx2"/>
                  </a:solidFill>
                  <a:effectLst>
                    <a:outerShdw blurRad="38100" dist="38100" dir="2700000" algn="tl">
                      <a:srgbClr val="000000"/>
                    </a:outerShdw>
                  </a:effectLst>
                </a:rPr>
                <a:t>$499 at the end of</a:t>
              </a:r>
              <a:br>
                <a:rPr lang="en-US" sz="2200">
                  <a:solidFill>
                    <a:schemeClr val="tx2"/>
                  </a:solidFill>
                  <a:effectLst>
                    <a:outerShdw blurRad="38100" dist="38100" dir="2700000" algn="tl">
                      <a:srgbClr val="000000"/>
                    </a:outerShdw>
                  </a:effectLst>
                </a:rPr>
              </a:br>
              <a:r>
                <a:rPr lang="en-US" sz="2200">
                  <a:solidFill>
                    <a:schemeClr val="tx2"/>
                  </a:solidFill>
                  <a:effectLst>
                    <a:outerShdw blurRad="38100" dist="38100" dir="2700000" algn="tl">
                      <a:srgbClr val="000000"/>
                    </a:outerShdw>
                  </a:effectLst>
                </a:rPr>
                <a:t>the day.</a:t>
              </a:r>
            </a:p>
          </p:txBody>
        </p:sp>
        <p:graphicFrame>
          <p:nvGraphicFramePr>
            <p:cNvPr id="46086" name="Object 90"/>
            <p:cNvGraphicFramePr>
              <a:graphicFrameLocks noChangeAspect="1"/>
            </p:cNvGraphicFramePr>
            <p:nvPr/>
          </p:nvGraphicFramePr>
          <p:xfrm>
            <a:off x="1920" y="2859"/>
            <a:ext cx="3603" cy="933"/>
          </p:xfrm>
          <a:graphic>
            <a:graphicData uri="http://schemas.openxmlformats.org/presentationml/2006/ole">
              <mc:AlternateContent xmlns:mc="http://schemas.openxmlformats.org/markup-compatibility/2006">
                <mc:Choice xmlns:v="urn:schemas-microsoft-com:vml" Requires="v">
                  <p:oleObj spid="_x0000_s46092" name="Worksheet" r:id="rId5" imgW="2933826" imgH="762135" progId="Excel.Sheet.8">
                    <p:embed/>
                  </p:oleObj>
                </mc:Choice>
                <mc:Fallback>
                  <p:oleObj name="Worksheet" r:id="rId5" imgW="2933826" imgH="762135" progId="Excel.Shee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2859"/>
                          <a:ext cx="3603" cy="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mtClean="0"/>
              <a:t>Using Petty Cash Funds</a:t>
            </a:r>
          </a:p>
        </p:txBody>
      </p:sp>
      <p:sp>
        <p:nvSpPr>
          <p:cNvPr id="98309" name="Text Box 5"/>
          <p:cNvSpPr txBox="1">
            <a:spLocks noChangeArrowheads="1"/>
          </p:cNvSpPr>
          <p:nvPr/>
        </p:nvSpPr>
        <p:spPr bwMode="auto">
          <a:xfrm>
            <a:off x="762000" y="1600200"/>
            <a:ext cx="7924800" cy="2879725"/>
          </a:xfrm>
          <a:prstGeom prst="rect">
            <a:avLst/>
          </a:prstGeom>
          <a:solidFill>
            <a:schemeClr val="accent1">
              <a:lumMod val="90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600" dirty="0">
                <a:solidFill>
                  <a:schemeClr val="tx2"/>
                </a:solidFill>
                <a:effectLst>
                  <a:outerShdw blurRad="38100" dist="38100" dir="2700000" algn="tl">
                    <a:srgbClr val="000000"/>
                  </a:outerShdw>
                </a:effectLst>
              </a:rPr>
              <a:t>A petty cash fund is used to make small expenditures that cannot wait for the formal check- writing process. The fund is operated on an </a:t>
            </a:r>
            <a:r>
              <a:rPr lang="en-US" sz="2600" dirty="0" err="1">
                <a:solidFill>
                  <a:schemeClr val="tx2"/>
                </a:solidFill>
                <a:effectLst>
                  <a:outerShdw blurRad="38100" dist="38100" dir="2700000" algn="tl">
                    <a:srgbClr val="000000"/>
                  </a:outerShdw>
                </a:effectLst>
              </a:rPr>
              <a:t>imprest</a:t>
            </a:r>
            <a:r>
              <a:rPr lang="en-US" sz="2600" dirty="0">
                <a:solidFill>
                  <a:schemeClr val="tx2"/>
                </a:solidFill>
                <a:effectLst>
                  <a:outerShdw blurRad="38100" dist="38100" dir="2700000" algn="tl">
                    <a:srgbClr val="000000"/>
                  </a:outerShdw>
                </a:effectLst>
              </a:rPr>
              <a:t> basis. This means that when the fund gets low on cash it is replenished. The petty cashier is always responsible for the cash in the fund. This is an excellent internal control.</a:t>
            </a:r>
          </a:p>
        </p:txBody>
      </p:sp>
      <p:pic>
        <p:nvPicPr>
          <p:cNvPr id="47108" name="Picture 12" descr="k3f4rynh[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648200"/>
            <a:ext cx="25908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Using Petty Cash Funds</a:t>
            </a:r>
          </a:p>
        </p:txBody>
      </p:sp>
      <p:sp>
        <p:nvSpPr>
          <p:cNvPr id="100357" name="Text Box 5"/>
          <p:cNvSpPr txBox="1">
            <a:spLocks noChangeArrowheads="1"/>
          </p:cNvSpPr>
          <p:nvPr/>
        </p:nvSpPr>
        <p:spPr bwMode="auto">
          <a:xfrm>
            <a:off x="762000" y="1600200"/>
            <a:ext cx="7696200" cy="488950"/>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Establishing a $500 petty cash fund.</a:t>
            </a:r>
          </a:p>
        </p:txBody>
      </p:sp>
      <p:graphicFrame>
        <p:nvGraphicFramePr>
          <p:cNvPr id="100439" name="Object 87"/>
          <p:cNvGraphicFramePr>
            <a:graphicFrameLocks noChangeAspect="1"/>
          </p:cNvGraphicFramePr>
          <p:nvPr/>
        </p:nvGraphicFramePr>
        <p:xfrm>
          <a:off x="1066800" y="2209800"/>
          <a:ext cx="7086600" cy="1571625"/>
        </p:xfrm>
        <a:graphic>
          <a:graphicData uri="http://schemas.openxmlformats.org/presentationml/2006/ole">
            <mc:AlternateContent xmlns:mc="http://schemas.openxmlformats.org/markup-compatibility/2006">
              <mc:Choice xmlns:v="urn:schemas-microsoft-com:vml" Requires="v">
                <p:oleObj spid="_x0000_s48145" name="Worksheet" r:id="rId5" imgW="3371877" imgH="762135" progId="Excel.Sheet.8">
                  <p:embed/>
                </p:oleObj>
              </mc:Choice>
              <mc:Fallback>
                <p:oleObj name="Worksheet" r:id="rId5" imgW="3371877" imgH="762135" progId="Excel.Sheet.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209800"/>
                        <a:ext cx="708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8133" name="Picture 100" descr="business_woman_at_workstation_md_wht"/>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56388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1" descr="man_desk_tired_sm_wh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4267200"/>
            <a:ext cx="9048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2" descr="revolving_door_turning_sm_wh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5600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Line 103"/>
          <p:cNvSpPr>
            <a:spLocks noChangeShapeType="1"/>
          </p:cNvSpPr>
          <p:nvPr/>
        </p:nvSpPr>
        <p:spPr bwMode="auto">
          <a:xfrm flipH="1" flipV="1">
            <a:off x="5029200" y="5029200"/>
            <a:ext cx="2667000" cy="762000"/>
          </a:xfrm>
          <a:prstGeom prst="line">
            <a:avLst/>
          </a:prstGeom>
          <a:noFill/>
          <a:ln w="38100">
            <a:solidFill>
              <a:srgbClr val="FF0000"/>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100456" name="Text Box 104"/>
          <p:cNvSpPr txBox="1">
            <a:spLocks noChangeArrowheads="1"/>
          </p:cNvSpPr>
          <p:nvPr/>
        </p:nvSpPr>
        <p:spPr bwMode="auto">
          <a:xfrm>
            <a:off x="6629400" y="4267200"/>
            <a:ext cx="2438400" cy="13112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2"/>
                </a:solidFill>
                <a:effectLst>
                  <a:outerShdw blurRad="38100" dist="38100" dir="2700000" algn="tl">
                    <a:srgbClr val="C0C0C0"/>
                  </a:outerShdw>
                </a:effectLst>
              </a:rPr>
              <a:t>Treasurer prepares a $500 check payable to the petty cashier.</a:t>
            </a:r>
          </a:p>
        </p:txBody>
      </p:sp>
      <p:sp>
        <p:nvSpPr>
          <p:cNvPr id="48138" name="Line 105"/>
          <p:cNvSpPr>
            <a:spLocks noChangeShapeType="1"/>
          </p:cNvSpPr>
          <p:nvPr/>
        </p:nvSpPr>
        <p:spPr bwMode="auto">
          <a:xfrm flipH="1">
            <a:off x="1447800" y="5029200"/>
            <a:ext cx="2743200" cy="838200"/>
          </a:xfrm>
          <a:prstGeom prst="line">
            <a:avLst/>
          </a:prstGeom>
          <a:noFill/>
          <a:ln w="38100">
            <a:solidFill>
              <a:srgbClr val="FF0000"/>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100458" name="Text Box 106"/>
          <p:cNvSpPr txBox="1">
            <a:spLocks noChangeArrowheads="1"/>
          </p:cNvSpPr>
          <p:nvPr/>
        </p:nvSpPr>
        <p:spPr bwMode="auto">
          <a:xfrm>
            <a:off x="3505200" y="5181600"/>
            <a:ext cx="2438400" cy="13112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2"/>
                </a:solidFill>
                <a:effectLst>
                  <a:outerShdw blurRad="38100" dist="38100" dir="2700000" algn="tl">
                    <a:srgbClr val="C0C0C0"/>
                  </a:outerShdw>
                </a:effectLst>
              </a:rPr>
              <a:t>Petty cashier takes the check to the bank and gets $500 cash for the fund.</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0439"/>
                                        </p:tgtEl>
                                        <p:attrNameLst>
                                          <p:attrName>style.visibility</p:attrName>
                                        </p:attrNameLst>
                                      </p:cBhvr>
                                      <p:to>
                                        <p:strVal val="visible"/>
                                      </p:to>
                                    </p:set>
                                    <p:animEffect transition="in" filter="slide(fromBottom)">
                                      <p:cBhvr>
                                        <p:cTn id="7" dur="500"/>
                                        <p:tgtEl>
                                          <p:spTgt spid="100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en-US" smtClean="0"/>
              <a:t>Using Petty Cash Funds</a:t>
            </a:r>
          </a:p>
        </p:txBody>
      </p:sp>
      <p:sp>
        <p:nvSpPr>
          <p:cNvPr id="49155" name="Text Box 5"/>
          <p:cNvSpPr txBox="1">
            <a:spLocks noChangeArrowheads="1"/>
          </p:cNvSpPr>
          <p:nvPr/>
        </p:nvSpPr>
        <p:spPr bwMode="auto">
          <a:xfrm>
            <a:off x="685800" y="1752600"/>
            <a:ext cx="7924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During the month the petty cashier paid out $217 for FedEx deliveries, $34.50 for late-working employee meals, $27 for cab fare to the airport for a salesperson, and $187.60 for office postage stamps. The petty cashier asked for and received a receipt for each disbursement made this month. The fund is getting low on cash so the petty cashier requests that the fund be replenished.</a:t>
            </a:r>
          </a:p>
        </p:txBody>
      </p:sp>
      <p:pic>
        <p:nvPicPr>
          <p:cNvPr id="49156" name="Picture 6" descr="3riy3aj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953000"/>
            <a:ext cx="18145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42" descr="j02860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495800"/>
            <a:ext cx="1752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Grp="1" noChangeArrowheads="1"/>
          </p:cNvSpPr>
          <p:nvPr>
            <p:ph type="title"/>
          </p:nvPr>
        </p:nvSpPr>
        <p:spPr/>
        <p:txBody>
          <a:bodyPr/>
          <a:lstStyle/>
          <a:p>
            <a:pPr eaLnBrk="1" hangingPunct="1"/>
            <a:r>
              <a:rPr lang="en-US" smtClean="0"/>
              <a:t>Using Petty Cash Funds</a:t>
            </a:r>
          </a:p>
        </p:txBody>
      </p:sp>
      <p:sp>
        <p:nvSpPr>
          <p:cNvPr id="50180" name="Text Box 5"/>
          <p:cNvSpPr txBox="1">
            <a:spLocks noChangeArrowheads="1"/>
          </p:cNvSpPr>
          <p:nvPr/>
        </p:nvSpPr>
        <p:spPr bwMode="auto">
          <a:xfrm>
            <a:off x="762000" y="1752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Here is an analysis of the impact of the </a:t>
            </a:r>
            <a:r>
              <a:rPr lang="en-US" sz="2400" b="1" u="sng"/>
              <a:t>replenishment</a:t>
            </a:r>
            <a:r>
              <a:rPr lang="en-US" sz="2400"/>
              <a:t>.</a:t>
            </a:r>
          </a:p>
        </p:txBody>
      </p:sp>
      <p:graphicFrame>
        <p:nvGraphicFramePr>
          <p:cNvPr id="50181" name="Object 239"/>
          <p:cNvGraphicFramePr>
            <a:graphicFrameLocks noChangeAspect="1"/>
          </p:cNvGraphicFramePr>
          <p:nvPr/>
        </p:nvGraphicFramePr>
        <p:xfrm>
          <a:off x="685800" y="2362200"/>
          <a:ext cx="8158163" cy="811213"/>
        </p:xfrm>
        <a:graphic>
          <a:graphicData uri="http://schemas.openxmlformats.org/presentationml/2006/ole">
            <mc:AlternateContent xmlns:mc="http://schemas.openxmlformats.org/markup-compatibility/2006">
              <mc:Choice xmlns:v="urn:schemas-microsoft-com:vml" Requires="v">
                <p:oleObj spid="_x0000_s50195" name="Worksheet" r:id="rId6" imgW="5181743" imgH="504749" progId="Excel.Sheet.8">
                  <p:embed/>
                </p:oleObj>
              </mc:Choice>
              <mc:Fallback>
                <p:oleObj name="Worksheet" r:id="rId6" imgW="5181743" imgH="504749" progId="Excel.Sheet.8">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362200"/>
                        <a:ext cx="815816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244"/>
          <p:cNvGrpSpPr>
            <a:grpSpLocks/>
          </p:cNvGrpSpPr>
          <p:nvPr/>
        </p:nvGrpSpPr>
        <p:grpSpPr bwMode="auto">
          <a:xfrm>
            <a:off x="762000" y="3733800"/>
            <a:ext cx="7924800" cy="2457450"/>
            <a:chOff x="480" y="2352"/>
            <a:chExt cx="4992" cy="1548"/>
          </a:xfrm>
        </p:grpSpPr>
        <p:graphicFrame>
          <p:nvGraphicFramePr>
            <p:cNvPr id="50183" name="Object 115"/>
            <p:cNvGraphicFramePr>
              <a:graphicFrameLocks noChangeAspect="1"/>
            </p:cNvGraphicFramePr>
            <p:nvPr/>
          </p:nvGraphicFramePr>
          <p:xfrm>
            <a:off x="864" y="2688"/>
            <a:ext cx="3936" cy="1212"/>
          </p:xfrm>
          <a:graphic>
            <a:graphicData uri="http://schemas.openxmlformats.org/presentationml/2006/ole">
              <mc:AlternateContent xmlns:mc="http://schemas.openxmlformats.org/markup-compatibility/2006">
                <mc:Choice xmlns:v="urn:schemas-microsoft-com:vml" Requires="v">
                  <p:oleObj spid="_x0000_s50196" name="Worksheet" r:id="rId9" imgW="3562359" imgH="1085805" progId="Excel.Sheet.8">
                    <p:embed/>
                  </p:oleObj>
                </mc:Choice>
                <mc:Fallback>
                  <p:oleObj name="Worksheet" r:id="rId9" imgW="3562359" imgH="1085805" progId="Excel.Sheet.8">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2688"/>
                          <a:ext cx="3936" cy="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4" name="Text Box 241"/>
            <p:cNvSpPr txBox="1">
              <a:spLocks noChangeArrowheads="1"/>
            </p:cNvSpPr>
            <p:nvPr/>
          </p:nvSpPr>
          <p:spPr bwMode="auto">
            <a:xfrm>
              <a:off x="480" y="2352"/>
              <a:ext cx="4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The journal entry to record the reimbursement would be:</a:t>
              </a:r>
            </a:p>
          </p:txBody>
        </p:sp>
      </p:gr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mtClean="0"/>
              <a:t>Using Petty Cash Funds</a:t>
            </a:r>
          </a:p>
        </p:txBody>
      </p:sp>
      <p:pic>
        <p:nvPicPr>
          <p:cNvPr id="51203" name="Picture 5" descr="business_woman_at_workstation_md_wh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794125"/>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man_desk_tired_sm_wh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422525"/>
            <a:ext cx="9048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descr="revolving_door_turning_sm_wht"/>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756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Line 8"/>
          <p:cNvSpPr>
            <a:spLocks noChangeShapeType="1"/>
          </p:cNvSpPr>
          <p:nvPr/>
        </p:nvSpPr>
        <p:spPr bwMode="auto">
          <a:xfrm flipH="1" flipV="1">
            <a:off x="5029200" y="3184525"/>
            <a:ext cx="2667000" cy="762000"/>
          </a:xfrm>
          <a:prstGeom prst="line">
            <a:avLst/>
          </a:prstGeom>
          <a:noFill/>
          <a:ln w="38100">
            <a:solidFill>
              <a:srgbClr val="FF0000"/>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106505" name="Text Box 9"/>
          <p:cNvSpPr txBox="1">
            <a:spLocks noChangeArrowheads="1"/>
          </p:cNvSpPr>
          <p:nvPr/>
        </p:nvSpPr>
        <p:spPr bwMode="auto">
          <a:xfrm>
            <a:off x="6629400" y="2270125"/>
            <a:ext cx="2438400" cy="13112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2"/>
                </a:solidFill>
                <a:effectLst>
                  <a:outerShdw blurRad="38100" dist="38100" dir="2700000" algn="tl">
                    <a:srgbClr val="C0C0C0"/>
                  </a:outerShdw>
                </a:effectLst>
              </a:rPr>
              <a:t>Treasurer prepares a $466.10 check payable to the petty cashier.</a:t>
            </a:r>
          </a:p>
        </p:txBody>
      </p:sp>
      <p:sp>
        <p:nvSpPr>
          <p:cNvPr id="51208" name="Line 10"/>
          <p:cNvSpPr>
            <a:spLocks noChangeShapeType="1"/>
          </p:cNvSpPr>
          <p:nvPr/>
        </p:nvSpPr>
        <p:spPr bwMode="auto">
          <a:xfrm flipH="1">
            <a:off x="1447800" y="3184525"/>
            <a:ext cx="2743200" cy="838200"/>
          </a:xfrm>
          <a:prstGeom prst="line">
            <a:avLst/>
          </a:prstGeom>
          <a:noFill/>
          <a:ln w="38100">
            <a:solidFill>
              <a:srgbClr val="FF0000"/>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106507" name="Text Box 11"/>
          <p:cNvSpPr txBox="1">
            <a:spLocks noChangeArrowheads="1"/>
          </p:cNvSpPr>
          <p:nvPr/>
        </p:nvSpPr>
        <p:spPr bwMode="auto">
          <a:xfrm>
            <a:off x="3505200" y="3336925"/>
            <a:ext cx="2438400" cy="16160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2"/>
                </a:solidFill>
                <a:effectLst>
                  <a:outerShdw blurRad="38100" dist="38100" dir="2700000" algn="tl">
                    <a:srgbClr val="C0C0C0"/>
                  </a:outerShdw>
                </a:effectLst>
              </a:rPr>
              <a:t>Petty cashier takes the check to the bank and gets $466.10 cash for the fund.</a:t>
            </a:r>
          </a:p>
        </p:txBody>
      </p:sp>
      <p:sp>
        <p:nvSpPr>
          <p:cNvPr id="106508" name="Text Box 12"/>
          <p:cNvSpPr txBox="1">
            <a:spLocks noChangeArrowheads="1"/>
          </p:cNvSpPr>
          <p:nvPr/>
        </p:nvSpPr>
        <p:spPr bwMode="auto">
          <a:xfrm>
            <a:off x="838200" y="5334000"/>
            <a:ext cx="7467600" cy="488950"/>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C0C0C0"/>
                  </a:outerShdw>
                </a:effectLst>
              </a:rPr>
              <a:t>The fund is now returned to its $500 balance.</a:t>
            </a: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7"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8" name="Rectangle 4"/>
          <p:cNvSpPr>
            <a:spLocks noGrp="1" noChangeArrowheads="1"/>
          </p:cNvSpPr>
          <p:nvPr>
            <p:ph type="title"/>
          </p:nvPr>
        </p:nvSpPr>
        <p:spPr>
          <a:noFill/>
        </p:spPr>
        <p:txBody>
          <a:bodyPr lIns="90488" tIns="44450" rIns="90488" bIns="44450"/>
          <a:lstStyle/>
          <a:p>
            <a:pPr eaLnBrk="1" hangingPunct="1"/>
            <a:r>
              <a:rPr lang="en-US" smtClean="0"/>
              <a:t>Goals of an internal control system:</a:t>
            </a:r>
          </a:p>
        </p:txBody>
      </p:sp>
      <p:graphicFrame>
        <p:nvGraphicFramePr>
          <p:cNvPr id="16389" name="Object 5"/>
          <p:cNvGraphicFramePr>
            <a:graphicFrameLocks noGrp="1"/>
          </p:cNvGraphicFramePr>
          <p:nvPr>
            <p:ph type="clipArt" sz="half" idx="1"/>
          </p:nvPr>
        </p:nvGraphicFramePr>
        <p:xfrm>
          <a:off x="838200" y="2057400"/>
          <a:ext cx="2190750" cy="2535238"/>
        </p:xfrm>
        <a:graphic>
          <a:graphicData uri="http://schemas.openxmlformats.org/presentationml/2006/ole">
            <mc:AlternateContent xmlns:mc="http://schemas.openxmlformats.org/markup-compatibility/2006">
              <mc:Choice xmlns:v="urn:schemas-microsoft-com:vml" Requires="v">
                <p:oleObj spid="_x0000_s16396" name="Clip" r:id="rId4" imgW="4625340" imgH="5350764" progId="">
                  <p:embed/>
                </p:oleObj>
              </mc:Choice>
              <mc:Fallback>
                <p:oleObj name="Clip" r:id="rId4" imgW="4625340" imgH="5350764" progId="">
                  <p:embed/>
                  <p:pic>
                    <p:nvPicPr>
                      <p:cNvPr id="0" name="Picture 1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0"/>
                        <a:ext cx="21907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55654" name="Rectangle 6" descr="Rectangle: Click to edit Master text styles&#10;Second level&#10;Third level&#10;Fourth level&#10;Fifth level"/>
          <p:cNvSpPr>
            <a:spLocks noGrp="1" noChangeArrowheads="1"/>
          </p:cNvSpPr>
          <p:nvPr>
            <p:ph type="body" sz="half" idx="2"/>
          </p:nvPr>
        </p:nvSpPr>
        <p:spPr>
          <a:xfrm>
            <a:off x="3429000" y="1600200"/>
            <a:ext cx="5410200" cy="4114800"/>
          </a:xfrm>
          <a:noFill/>
        </p:spPr>
        <p:txBody>
          <a:bodyPr lIns="90488" tIns="44450" rIns="90488" bIns="44450"/>
          <a:lstStyle/>
          <a:p>
            <a:pPr eaLnBrk="1" hangingPunct="1"/>
            <a:r>
              <a:rPr lang="en-US" b="1" smtClean="0"/>
              <a:t>Resources of the business are safeguarded</a:t>
            </a:r>
            <a:endParaRPr lang="en-US" sz="2800" b="1" smtClean="0"/>
          </a:p>
          <a:p>
            <a:pPr eaLnBrk="1" hangingPunct="1"/>
            <a:r>
              <a:rPr lang="en-US" b="1" smtClean="0"/>
              <a:t>Policies of management are followed</a:t>
            </a:r>
          </a:p>
          <a:p>
            <a:pPr eaLnBrk="1" hangingPunct="1"/>
            <a:r>
              <a:rPr lang="en-US" b="1" smtClean="0"/>
              <a:t>Designed to prevent errors and fraud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4">
                                            <p:txEl>
                                              <p:pRg st="0" end="0"/>
                                            </p:txEl>
                                          </p:spTgt>
                                        </p:tgtEl>
                                        <p:attrNameLst>
                                          <p:attrName>style.visibility</p:attrName>
                                        </p:attrNameLst>
                                      </p:cBhvr>
                                      <p:to>
                                        <p:strVal val="visible"/>
                                      </p:to>
                                    </p:set>
                                    <p:anim calcmode="lin" valueType="num">
                                      <p:cBhvr additive="base">
                                        <p:cTn id="7" dur="500" fill="hold"/>
                                        <p:tgtEl>
                                          <p:spTgt spid="1556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654">
                                            <p:txEl>
                                              <p:pRg st="1" end="1"/>
                                            </p:txEl>
                                          </p:spTgt>
                                        </p:tgtEl>
                                        <p:attrNameLst>
                                          <p:attrName>style.visibility</p:attrName>
                                        </p:attrNameLst>
                                      </p:cBhvr>
                                      <p:to>
                                        <p:strVal val="visible"/>
                                      </p:to>
                                    </p:set>
                                    <p:anim calcmode="lin" valueType="num">
                                      <p:cBhvr additive="base">
                                        <p:cTn id="13" dur="500" fill="hold"/>
                                        <p:tgtEl>
                                          <p:spTgt spid="1556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5654">
                                            <p:txEl>
                                              <p:pRg st="2" end="2"/>
                                            </p:txEl>
                                          </p:spTgt>
                                        </p:tgtEl>
                                        <p:attrNameLst>
                                          <p:attrName>style.visibility</p:attrName>
                                        </p:attrNameLst>
                                      </p:cBhvr>
                                      <p:to>
                                        <p:strVal val="visible"/>
                                      </p:to>
                                    </p:set>
                                    <p:anim calcmode="lin" valueType="num">
                                      <p:cBhvr additive="base">
                                        <p:cTn id="19" dur="500" fill="hold"/>
                                        <p:tgtEl>
                                          <p:spTgt spid="1556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Cash Short and Over</a:t>
            </a:r>
          </a:p>
        </p:txBody>
      </p:sp>
      <p:sp>
        <p:nvSpPr>
          <p:cNvPr id="202755" name="Rectangle 3" descr="Rectangle: Click to edit Master text styles&#10;Second level&#10;Third level&#10;Fourth level&#10;Fifth level"/>
          <p:cNvSpPr>
            <a:spLocks noGrp="1" noChangeArrowheads="1"/>
          </p:cNvSpPr>
          <p:nvPr>
            <p:ph type="body" idx="1"/>
          </p:nvPr>
        </p:nvSpPr>
        <p:spPr>
          <a:xfrm>
            <a:off x="838200" y="1600200"/>
            <a:ext cx="7772400" cy="4419600"/>
          </a:xfrm>
        </p:spPr>
        <p:txBody>
          <a:bodyPr/>
          <a:lstStyle/>
          <a:p>
            <a:pPr algn="ctr" eaLnBrk="1" hangingPunct="1">
              <a:buFont typeface="Wingdings" pitchFamily="2" charset="2"/>
              <a:buNone/>
            </a:pPr>
            <a:r>
              <a:rPr lang="en-US" b="1" i="1" u="sng" smtClean="0">
                <a:solidFill>
                  <a:srgbClr val="06C606"/>
                </a:solidFill>
              </a:rPr>
              <a:t>For Petty Cash: </a:t>
            </a:r>
          </a:p>
          <a:p>
            <a:pPr eaLnBrk="1" hangingPunct="1">
              <a:buFont typeface="Wingdings" pitchFamily="2" charset="2"/>
              <a:buNone/>
            </a:pPr>
            <a:r>
              <a:rPr lang="en-US" smtClean="0"/>
              <a:t>1.	Add up all receipts (total $85)</a:t>
            </a:r>
          </a:p>
          <a:p>
            <a:pPr eaLnBrk="1" hangingPunct="1">
              <a:buFont typeface="Wingdings" pitchFamily="2" charset="2"/>
              <a:buNone/>
            </a:pPr>
            <a:r>
              <a:rPr lang="en-US" smtClean="0"/>
              <a:t>2.	Subtract total from opening balance of cash ($200 – 85) = $115</a:t>
            </a:r>
          </a:p>
          <a:p>
            <a:pPr eaLnBrk="1" hangingPunct="1">
              <a:buFont typeface="Wingdings" pitchFamily="2" charset="2"/>
              <a:buNone/>
            </a:pPr>
            <a:r>
              <a:rPr lang="en-US" smtClean="0"/>
              <a:t>3.	Count cash in box: If it is </a:t>
            </a:r>
          </a:p>
          <a:p>
            <a:pPr eaLnBrk="1" hangingPunct="1">
              <a:buFont typeface="Wingdings" pitchFamily="2" charset="2"/>
              <a:buNone/>
            </a:pPr>
            <a:r>
              <a:rPr lang="en-US" smtClean="0"/>
              <a:t>	a.	Less than $115, then you are short</a:t>
            </a:r>
          </a:p>
          <a:p>
            <a:pPr eaLnBrk="1" hangingPunct="1">
              <a:buFont typeface="Wingdings" pitchFamily="2" charset="2"/>
              <a:buNone/>
            </a:pPr>
            <a:r>
              <a:rPr lang="en-US" smtClean="0"/>
              <a:t>	b.	More than $115, then you are 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to="" calcmode="lin" valueType="num">
                                      <p:cBhvr>
                                        <p:cTn id="7" dur="1" fill="hold"/>
                                        <p:tgtEl>
                                          <p:spTgt spid="2027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 to="" calcmode="lin" valueType="num">
                                      <p:cBhvr>
                                        <p:cTn id="12" dur="1" fill="hold"/>
                                        <p:tgtEl>
                                          <p:spTgt spid="2027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 to="" calcmode="lin" valueType="num">
                                      <p:cBhvr>
                                        <p:cTn id="17" dur="1" fill="hold"/>
                                        <p:tgtEl>
                                          <p:spTgt spid="20275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 to="" calcmode="lin" valueType="num">
                                      <p:cBhvr>
                                        <p:cTn id="22" dur="1" fill="hold"/>
                                        <p:tgtEl>
                                          <p:spTgt spid="20275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 to="" calcmode="lin" valueType="num">
                                      <p:cBhvr>
                                        <p:cTn id="27" dur="1" fill="hold"/>
                                        <p:tgtEl>
                                          <p:spTgt spid="20275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02755">
                                            <p:txEl>
                                              <p:pRg st="5" end="5"/>
                                            </p:txEl>
                                          </p:spTgt>
                                        </p:tgtEl>
                                        <p:attrNameLst>
                                          <p:attrName>style.visibility</p:attrName>
                                        </p:attrNameLst>
                                      </p:cBhvr>
                                      <p:to>
                                        <p:strVal val="visible"/>
                                      </p:to>
                                    </p:set>
                                    <p:anim to="" calcmode="lin" valueType="num">
                                      <p:cBhvr>
                                        <p:cTn id="32" dur="1" fill="hold"/>
                                        <p:tgtEl>
                                          <p:spTgt spid="20275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hangingPunct="1"/>
            <a:r>
              <a:rPr lang="en-US" smtClean="0"/>
              <a:t>Current Versus Noncurrent</a:t>
            </a:r>
          </a:p>
        </p:txBody>
      </p:sp>
      <p:sp>
        <p:nvSpPr>
          <p:cNvPr id="53251" name="Text Box 5"/>
          <p:cNvSpPr txBox="1">
            <a:spLocks noChangeArrowheads="1"/>
          </p:cNvSpPr>
          <p:nvPr/>
        </p:nvSpPr>
        <p:spPr bwMode="auto">
          <a:xfrm>
            <a:off x="762000" y="16764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Current assets are expected to be converted to cash or consumed within one year or an operating cycle, whichever is longer. Current assets include:</a:t>
            </a:r>
          </a:p>
        </p:txBody>
      </p:sp>
      <p:sp>
        <p:nvSpPr>
          <p:cNvPr id="108550" name="Rectangle 6"/>
          <p:cNvSpPr>
            <a:spLocks noChangeArrowheads="1"/>
          </p:cNvSpPr>
          <p:nvPr/>
        </p:nvSpPr>
        <p:spPr bwMode="auto">
          <a:xfrm>
            <a:off x="2209800" y="2971800"/>
            <a:ext cx="4800600" cy="3429000"/>
          </a:xfrm>
          <a:prstGeom prst="rect">
            <a:avLst/>
          </a:prstGeom>
          <a:solidFill>
            <a:schemeClr val="accent1"/>
          </a:solidFill>
          <a:ln w="9525">
            <a:solidFill>
              <a:schemeClr val="tx1"/>
            </a:solidFill>
            <a:miter lim="800000"/>
            <a:headEnd/>
            <a:tailEnd/>
          </a:ln>
          <a:effectLst>
            <a:outerShdw dist="53882" dir="2700000" algn="ctr" rotWithShape="0">
              <a:srgbClr val="000000"/>
            </a:outerShdw>
          </a:effectLst>
        </p:spPr>
        <p:txBody>
          <a:bodyPr wrap="none" anchor="ctr"/>
          <a:lstStyle/>
          <a:p>
            <a:pPr>
              <a:buClr>
                <a:schemeClr val="hlink"/>
              </a:buClr>
              <a:buFontTx/>
              <a:buChar char="•"/>
              <a:defRPr/>
            </a:pPr>
            <a:r>
              <a:rPr lang="en-US" sz="2600">
                <a:solidFill>
                  <a:schemeClr val="tx2"/>
                </a:solidFill>
                <a:effectLst>
                  <a:outerShdw blurRad="38100" dist="38100" dir="2700000" algn="tl">
                    <a:srgbClr val="000000"/>
                  </a:outerShdw>
                </a:effectLst>
              </a:rPr>
              <a:t>Cash</a:t>
            </a:r>
          </a:p>
          <a:p>
            <a:pPr>
              <a:buClr>
                <a:schemeClr val="hlink"/>
              </a:buClr>
              <a:buFontTx/>
              <a:buChar char="•"/>
              <a:defRPr/>
            </a:pPr>
            <a:r>
              <a:rPr lang="en-US" sz="2600">
                <a:solidFill>
                  <a:schemeClr val="tx2"/>
                </a:solidFill>
                <a:effectLst>
                  <a:outerShdw blurRad="38100" dist="38100" dir="2700000" algn="tl">
                    <a:srgbClr val="000000"/>
                  </a:outerShdw>
                </a:effectLst>
              </a:rPr>
              <a:t>Marketable Securities</a:t>
            </a:r>
          </a:p>
          <a:p>
            <a:pPr>
              <a:buClr>
                <a:schemeClr val="hlink"/>
              </a:buClr>
              <a:buFontTx/>
              <a:buChar char="•"/>
              <a:defRPr/>
            </a:pPr>
            <a:r>
              <a:rPr lang="en-US" sz="2600">
                <a:solidFill>
                  <a:schemeClr val="tx2"/>
                </a:solidFill>
                <a:effectLst>
                  <a:outerShdw blurRad="38100" dist="38100" dir="2700000" algn="tl">
                    <a:srgbClr val="000000"/>
                  </a:outerShdw>
                </a:effectLst>
              </a:rPr>
              <a:t>Accounts Receivable</a:t>
            </a:r>
          </a:p>
          <a:p>
            <a:pPr>
              <a:buClr>
                <a:schemeClr val="hlink"/>
              </a:buClr>
              <a:buFontTx/>
              <a:buChar char="•"/>
              <a:defRPr/>
            </a:pPr>
            <a:r>
              <a:rPr lang="en-US" sz="2600">
                <a:solidFill>
                  <a:schemeClr val="tx2"/>
                </a:solidFill>
                <a:effectLst>
                  <a:outerShdw blurRad="38100" dist="38100" dir="2700000" algn="tl">
                    <a:srgbClr val="000000"/>
                  </a:outerShdw>
                </a:effectLst>
              </a:rPr>
              <a:t>Short-Term Notes Receivable</a:t>
            </a:r>
          </a:p>
          <a:p>
            <a:pPr>
              <a:buClr>
                <a:schemeClr val="hlink"/>
              </a:buClr>
              <a:buFontTx/>
              <a:buChar char="•"/>
              <a:defRPr/>
            </a:pPr>
            <a:r>
              <a:rPr lang="en-US" sz="2600">
                <a:solidFill>
                  <a:schemeClr val="tx2"/>
                </a:solidFill>
                <a:effectLst>
                  <a:outerShdw blurRad="38100" dist="38100" dir="2700000" algn="tl">
                    <a:srgbClr val="000000"/>
                  </a:outerShdw>
                </a:effectLst>
              </a:rPr>
              <a:t>Interest Receivable</a:t>
            </a:r>
          </a:p>
          <a:p>
            <a:pPr>
              <a:buClr>
                <a:schemeClr val="hlink"/>
              </a:buClr>
              <a:buFontTx/>
              <a:buChar char="•"/>
              <a:defRPr/>
            </a:pPr>
            <a:r>
              <a:rPr lang="en-US" sz="2600">
                <a:solidFill>
                  <a:schemeClr val="tx2"/>
                </a:solidFill>
                <a:effectLst>
                  <a:outerShdw blurRad="38100" dist="38100" dir="2700000" algn="tl">
                    <a:srgbClr val="000000"/>
                  </a:outerShdw>
                </a:effectLst>
              </a:rPr>
              <a:t>Inventory</a:t>
            </a:r>
          </a:p>
          <a:p>
            <a:pPr>
              <a:buClr>
                <a:schemeClr val="hlink"/>
              </a:buClr>
              <a:buFontTx/>
              <a:buChar char="•"/>
              <a:defRPr/>
            </a:pPr>
            <a:r>
              <a:rPr lang="en-US" sz="2600">
                <a:solidFill>
                  <a:schemeClr val="tx2"/>
                </a:solidFill>
                <a:effectLst>
                  <a:outerShdw blurRad="38100" dist="38100" dir="2700000" algn="tl">
                    <a:srgbClr val="000000"/>
                  </a:outerShdw>
                </a:effectLst>
              </a:rPr>
              <a:t>Supplies</a:t>
            </a:r>
          </a:p>
          <a:p>
            <a:pPr>
              <a:buClr>
                <a:schemeClr val="hlink"/>
              </a:buClr>
              <a:buFontTx/>
              <a:buChar char="•"/>
              <a:defRPr/>
            </a:pPr>
            <a:r>
              <a:rPr lang="en-US" sz="2600">
                <a:solidFill>
                  <a:schemeClr val="tx2"/>
                </a:solidFill>
                <a:effectLst>
                  <a:outerShdw blurRad="38100" dist="38100" dir="2700000" algn="tl">
                    <a:srgbClr val="000000"/>
                  </a:outerShdw>
                </a:effectLst>
              </a:rPr>
              <a:t>Prepaids</a:t>
            </a: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Current Versus Noncurrent</a:t>
            </a:r>
          </a:p>
        </p:txBody>
      </p:sp>
      <p:sp>
        <p:nvSpPr>
          <p:cNvPr id="54275" name="Text Box 3"/>
          <p:cNvSpPr txBox="1">
            <a:spLocks noChangeArrowheads="1"/>
          </p:cNvSpPr>
          <p:nvPr/>
        </p:nvSpPr>
        <p:spPr bwMode="auto">
          <a:xfrm>
            <a:off x="762000" y="16764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Current liabilities are due within one year or an operating cycle, whichever is longer. Current liabilities include:</a:t>
            </a:r>
          </a:p>
        </p:txBody>
      </p:sp>
      <p:sp>
        <p:nvSpPr>
          <p:cNvPr id="110596" name="Rectangle 4"/>
          <p:cNvSpPr>
            <a:spLocks noChangeArrowheads="1"/>
          </p:cNvSpPr>
          <p:nvPr/>
        </p:nvSpPr>
        <p:spPr bwMode="auto">
          <a:xfrm>
            <a:off x="2133600" y="3200400"/>
            <a:ext cx="4800600" cy="2514600"/>
          </a:xfrm>
          <a:prstGeom prst="rect">
            <a:avLst/>
          </a:prstGeom>
          <a:solidFill>
            <a:schemeClr val="accent2">
              <a:lumMod val="75000"/>
            </a:schemeClr>
          </a:solidFill>
          <a:ln w="9525">
            <a:solidFill>
              <a:schemeClr val="tx1"/>
            </a:solidFill>
            <a:miter lim="800000"/>
            <a:headEnd/>
            <a:tailEnd/>
          </a:ln>
          <a:effectLst>
            <a:outerShdw dist="53882" dir="2700000" algn="ctr" rotWithShape="0">
              <a:srgbClr val="000000"/>
            </a:outerShdw>
          </a:effectLst>
        </p:spPr>
        <p:txBody>
          <a:bodyPr wrap="none" anchor="ctr"/>
          <a:lstStyle/>
          <a:p>
            <a:pPr>
              <a:buClr>
                <a:schemeClr val="hlink"/>
              </a:buClr>
              <a:buFontTx/>
              <a:buChar char="•"/>
              <a:defRPr/>
            </a:pPr>
            <a:r>
              <a:rPr lang="en-US" sz="2600" b="1" dirty="0">
                <a:solidFill>
                  <a:schemeClr val="bg1"/>
                </a:solidFill>
                <a:effectLst>
                  <a:outerShdw blurRad="38100" dist="38100" dir="2700000" algn="tl">
                    <a:srgbClr val="000000"/>
                  </a:outerShdw>
                </a:effectLst>
              </a:rPr>
              <a:t>Accounts Payable</a:t>
            </a:r>
          </a:p>
          <a:p>
            <a:pPr>
              <a:buClr>
                <a:schemeClr val="hlink"/>
              </a:buClr>
              <a:buFontTx/>
              <a:buChar char="•"/>
              <a:defRPr/>
            </a:pPr>
            <a:r>
              <a:rPr lang="en-US" sz="2600" b="1" dirty="0">
                <a:solidFill>
                  <a:schemeClr val="bg1"/>
                </a:solidFill>
                <a:effectLst>
                  <a:outerShdw blurRad="38100" dist="38100" dir="2700000" algn="tl">
                    <a:srgbClr val="000000"/>
                  </a:outerShdw>
                </a:effectLst>
              </a:rPr>
              <a:t>Short-Term Notes Payable</a:t>
            </a:r>
          </a:p>
          <a:p>
            <a:pPr>
              <a:buClr>
                <a:schemeClr val="hlink"/>
              </a:buClr>
              <a:buFontTx/>
              <a:buChar char="•"/>
              <a:defRPr/>
            </a:pPr>
            <a:r>
              <a:rPr lang="en-US" sz="2600" b="1" dirty="0">
                <a:solidFill>
                  <a:schemeClr val="bg1"/>
                </a:solidFill>
                <a:effectLst>
                  <a:outerShdw blurRad="38100" dist="38100" dir="2700000" algn="tl">
                    <a:srgbClr val="000000"/>
                  </a:outerShdw>
                </a:effectLst>
              </a:rPr>
              <a:t>Wages Payable</a:t>
            </a:r>
          </a:p>
          <a:p>
            <a:pPr>
              <a:buClr>
                <a:schemeClr val="hlink"/>
              </a:buClr>
              <a:buFontTx/>
              <a:buChar char="•"/>
              <a:defRPr/>
            </a:pPr>
            <a:r>
              <a:rPr lang="en-US" sz="2600" b="1" dirty="0">
                <a:solidFill>
                  <a:schemeClr val="bg1"/>
                </a:solidFill>
                <a:effectLst>
                  <a:outerShdw blurRad="38100" dist="38100" dir="2700000" algn="tl">
                    <a:srgbClr val="000000"/>
                  </a:outerShdw>
                </a:effectLst>
              </a:rPr>
              <a:t>Taxes Payable</a:t>
            </a:r>
          </a:p>
          <a:p>
            <a:pPr>
              <a:buClr>
                <a:schemeClr val="hlink"/>
              </a:buClr>
              <a:buFontTx/>
              <a:buChar char="•"/>
              <a:defRPr/>
            </a:pPr>
            <a:r>
              <a:rPr lang="en-US" sz="2600" b="1" dirty="0">
                <a:solidFill>
                  <a:schemeClr val="bg1"/>
                </a:solidFill>
                <a:effectLst>
                  <a:outerShdw blurRad="38100" dist="38100" dir="2700000" algn="tl">
                    <a:srgbClr val="000000"/>
                  </a:outerShdw>
                </a:effectLst>
              </a:rPr>
              <a:t>Interest Payable</a:t>
            </a: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2" name="Rectangle 4"/>
          <p:cNvSpPr>
            <a:spLocks noGrp="1" noChangeArrowheads="1"/>
          </p:cNvSpPr>
          <p:nvPr>
            <p:ph type="title"/>
          </p:nvPr>
        </p:nvSpPr>
        <p:spPr>
          <a:xfrm>
            <a:off x="304800" y="228600"/>
            <a:ext cx="8839200" cy="533400"/>
          </a:xfrm>
          <a:solidFill>
            <a:schemeClr val="accent3"/>
          </a:solidFill>
        </p:spPr>
        <p:txBody>
          <a:bodyPr lIns="90488" tIns="44450" rIns="90488" bIns="44450"/>
          <a:lstStyle/>
          <a:p>
            <a:pPr eaLnBrk="1" hangingPunct="1">
              <a:defRPr/>
            </a:pPr>
            <a:r>
              <a:rPr lang="en-US" sz="3600" dirty="0" smtClean="0"/>
              <a:t>Winona Co. Balance Sheet at Dec. 31</a:t>
            </a:r>
            <a:endParaRPr lang="en-US" dirty="0" smtClean="0"/>
          </a:p>
        </p:txBody>
      </p:sp>
      <p:sp>
        <p:nvSpPr>
          <p:cNvPr id="177157" name="Text Box 5"/>
          <p:cNvSpPr txBox="1">
            <a:spLocks noChangeArrowheads="1"/>
          </p:cNvSpPr>
          <p:nvPr/>
        </p:nvSpPr>
        <p:spPr bwMode="auto">
          <a:xfrm>
            <a:off x="228600" y="762000"/>
            <a:ext cx="8915400" cy="5016500"/>
          </a:xfrm>
          <a:prstGeom prst="rect">
            <a:avLst/>
          </a:prstGeom>
          <a:solidFill>
            <a:schemeClr val="accent3"/>
          </a:solidFill>
          <a:ln w="12700">
            <a:noFill/>
            <a:miter lim="800000"/>
            <a:headEnd/>
            <a:tailEnd/>
          </a:ln>
          <a:effectLst/>
        </p:spPr>
        <p:txBody>
          <a:bodyPr>
            <a:spAutoFit/>
          </a:bodyPr>
          <a:lstStyle/>
          <a:p>
            <a:pPr eaLnBrk="0" hangingPunct="0">
              <a:defRPr/>
            </a:pPr>
            <a:r>
              <a:rPr lang="en-US" b="1" dirty="0"/>
              <a:t>                       </a:t>
            </a:r>
            <a:r>
              <a:rPr lang="en-US" sz="2000" b="1" i="1" u="sng" dirty="0">
                <a:solidFill>
                  <a:srgbClr val="002060"/>
                </a:solidFill>
                <a:effectLst>
                  <a:outerShdw blurRad="38100" dist="38100" dir="2700000" algn="tl">
                    <a:srgbClr val="C0C0C0"/>
                  </a:outerShdw>
                </a:effectLst>
              </a:rPr>
              <a:t>Assets</a:t>
            </a:r>
            <a:r>
              <a:rPr lang="en-US" sz="2000" b="1" dirty="0"/>
              <a:t>		     </a:t>
            </a:r>
            <a:r>
              <a:rPr lang="en-US" sz="2000" b="1" i="1" u="sng" dirty="0">
                <a:solidFill>
                  <a:srgbClr val="002060"/>
                </a:solidFill>
                <a:effectLst>
                  <a:outerShdw blurRad="38100" dist="38100" dir="2700000" algn="tl">
                    <a:srgbClr val="C0C0C0"/>
                  </a:outerShdw>
                </a:effectLst>
              </a:rPr>
              <a:t>Liabilities and Owners’ Equity</a:t>
            </a:r>
          </a:p>
          <a:p>
            <a:pPr eaLnBrk="0" hangingPunct="0">
              <a:defRPr/>
            </a:pPr>
            <a:r>
              <a:rPr lang="en-US" sz="2000" b="1" dirty="0">
                <a:solidFill>
                  <a:srgbClr val="FE2514"/>
                </a:solidFill>
                <a:effectLst>
                  <a:outerShdw blurRad="38100" dist="38100" dir="2700000" algn="tl">
                    <a:srgbClr val="C0C0C0"/>
                  </a:outerShdw>
                </a:effectLst>
              </a:rPr>
              <a:t>Current Assets:</a:t>
            </a:r>
            <a:r>
              <a:rPr lang="en-US" sz="2000" b="1" dirty="0"/>
              <a:t>			   </a:t>
            </a:r>
            <a:r>
              <a:rPr lang="en-US" sz="2000" b="1" dirty="0">
                <a:solidFill>
                  <a:srgbClr val="FE2514"/>
                </a:solidFill>
                <a:effectLst>
                  <a:outerShdw blurRad="38100" dist="38100" dir="2700000" algn="tl">
                    <a:srgbClr val="C0C0C0"/>
                  </a:outerShdw>
                </a:effectLst>
              </a:rPr>
              <a:t>Current Liabilities:</a:t>
            </a:r>
            <a:endParaRPr lang="en-US" sz="2000" b="1" dirty="0"/>
          </a:p>
          <a:p>
            <a:pPr eaLnBrk="0" hangingPunct="0">
              <a:defRPr/>
            </a:pPr>
            <a:r>
              <a:rPr lang="en-US" sz="2000" b="1" dirty="0"/>
              <a:t>  Cash				$     100       Accounts Payable	      $     800</a:t>
            </a:r>
          </a:p>
          <a:p>
            <a:pPr eaLnBrk="0" hangingPunct="0">
              <a:defRPr/>
            </a:pPr>
            <a:r>
              <a:rPr lang="en-US" sz="2000" b="1" dirty="0"/>
              <a:t>  Marketable Securities	       300       Notes Payable		700</a:t>
            </a:r>
          </a:p>
          <a:p>
            <a:pPr eaLnBrk="0" hangingPunct="0">
              <a:defRPr/>
            </a:pPr>
            <a:r>
              <a:rPr lang="en-US" sz="2000" b="1" dirty="0"/>
              <a:t>  Accounts Receivable		       600       Unearned Revenue      </a:t>
            </a:r>
            <a:r>
              <a:rPr lang="en-US" sz="2000" b="1" u="sng" dirty="0"/>
              <a:t>    </a:t>
            </a:r>
            <a:r>
              <a:rPr lang="en-US" sz="1200" b="1" u="sng" dirty="0"/>
              <a:t> </a:t>
            </a:r>
            <a:r>
              <a:rPr lang="en-US" b="1" u="sng" dirty="0"/>
              <a:t>  </a:t>
            </a:r>
            <a:r>
              <a:rPr lang="en-US" sz="2000" b="1" u="sng" dirty="0"/>
              <a:t>300</a:t>
            </a:r>
            <a:endParaRPr lang="en-US" sz="2000" b="1" dirty="0"/>
          </a:p>
          <a:p>
            <a:pPr eaLnBrk="0" hangingPunct="0">
              <a:defRPr/>
            </a:pPr>
            <a:r>
              <a:rPr lang="en-US" sz="2000" b="1" dirty="0"/>
              <a:t>  Office Supplies		         40	          </a:t>
            </a:r>
            <a:r>
              <a:rPr lang="en-US" sz="2000" b="1" dirty="0">
                <a:effectLst>
                  <a:outerShdw blurRad="38100" dist="38100" dir="2700000" algn="tl">
                    <a:srgbClr val="C0C0C0"/>
                  </a:outerShdw>
                </a:effectLst>
              </a:rPr>
              <a:t>Total Cur. </a:t>
            </a:r>
            <a:r>
              <a:rPr lang="en-US" sz="2000" b="1" dirty="0" err="1">
                <a:effectLst>
                  <a:outerShdw blurRad="38100" dist="38100" dir="2700000" algn="tl">
                    <a:srgbClr val="C0C0C0"/>
                  </a:outerShdw>
                </a:effectLst>
              </a:rPr>
              <a:t>Liab</a:t>
            </a:r>
            <a:r>
              <a:rPr lang="en-US" sz="2000" b="1" dirty="0">
                <a:effectLst>
                  <a:outerShdw blurRad="38100" dist="38100" dir="2700000" algn="tl">
                    <a:srgbClr val="C0C0C0"/>
                  </a:outerShdw>
                </a:effectLst>
              </a:rPr>
              <a:t>.         </a:t>
            </a:r>
            <a:r>
              <a:rPr lang="en-US" sz="2000" b="1" u="sng" dirty="0">
                <a:effectLst>
                  <a:outerShdw blurRad="38100" dist="38100" dir="2700000" algn="tl">
                    <a:srgbClr val="C0C0C0"/>
                  </a:outerShdw>
                </a:effectLst>
              </a:rPr>
              <a:t>$  1,800</a:t>
            </a:r>
            <a:endParaRPr lang="en-US" sz="2000" b="1" dirty="0"/>
          </a:p>
          <a:p>
            <a:pPr eaLnBrk="0" hangingPunct="0">
              <a:defRPr/>
            </a:pPr>
            <a:r>
              <a:rPr lang="en-US" sz="2000" b="1" dirty="0"/>
              <a:t>  Inventory  			    2,900   </a:t>
            </a:r>
            <a:r>
              <a:rPr lang="en-US" sz="2000" b="1" dirty="0">
                <a:solidFill>
                  <a:srgbClr val="FE2514"/>
                </a:solidFill>
                <a:effectLst>
                  <a:outerShdw blurRad="38100" dist="38100" dir="2700000" algn="tl">
                    <a:srgbClr val="C0C0C0"/>
                  </a:outerShdw>
                </a:effectLst>
              </a:rPr>
              <a:t>Long-Term Liabilities:</a:t>
            </a:r>
            <a:endParaRPr lang="en-US" sz="2000" b="1" dirty="0"/>
          </a:p>
          <a:p>
            <a:pPr eaLnBrk="0" hangingPunct="0">
              <a:defRPr/>
            </a:pPr>
            <a:r>
              <a:rPr lang="en-US" sz="2000" b="1" dirty="0"/>
              <a:t>  Prepaid Insurance		</a:t>
            </a:r>
            <a:r>
              <a:rPr lang="en-US" sz="2000" b="1" u="sng" dirty="0"/>
              <a:t>         60</a:t>
            </a:r>
            <a:r>
              <a:rPr lang="en-US" sz="2000" b="1" dirty="0"/>
              <a:t>       Mortgage Payable	      $  2,800</a:t>
            </a:r>
          </a:p>
          <a:p>
            <a:pPr eaLnBrk="0" hangingPunct="0">
              <a:defRPr/>
            </a:pPr>
            <a:r>
              <a:rPr lang="en-US" sz="2000" b="1" dirty="0"/>
              <a:t>    </a:t>
            </a:r>
            <a:r>
              <a:rPr lang="en-US" sz="2000" b="1" dirty="0">
                <a:effectLst>
                  <a:outerShdw blurRad="38100" dist="38100" dir="2700000" algn="tl">
                    <a:srgbClr val="C0C0C0"/>
                  </a:outerShdw>
                </a:effectLst>
              </a:rPr>
              <a:t>Total Current Assets	</a:t>
            </a:r>
            <a:r>
              <a:rPr lang="en-US" sz="2000" b="1" u="sng" dirty="0">
                <a:effectLst>
                  <a:outerShdw blurRad="38100" dist="38100" dir="2700000" algn="tl">
                    <a:srgbClr val="C0C0C0"/>
                  </a:outerShdw>
                </a:effectLst>
              </a:rPr>
              <a:t>$  4,000</a:t>
            </a:r>
            <a:r>
              <a:rPr lang="en-US" sz="2000" b="1" dirty="0"/>
              <a:t>       Notes Payable              </a:t>
            </a:r>
            <a:r>
              <a:rPr lang="en-US" sz="1600" b="1" u="sng" dirty="0"/>
              <a:t>   </a:t>
            </a:r>
            <a:r>
              <a:rPr lang="en-US" sz="2000" b="1" u="sng" dirty="0"/>
              <a:t> 2,000</a:t>
            </a:r>
          </a:p>
          <a:p>
            <a:pPr eaLnBrk="0" hangingPunct="0">
              <a:defRPr/>
            </a:pPr>
            <a:r>
              <a:rPr lang="en-US" sz="2000" b="1" dirty="0"/>
              <a:t>					         Tot.. </a:t>
            </a:r>
            <a:r>
              <a:rPr lang="en-US" sz="2000" b="1" dirty="0" err="1"/>
              <a:t>Lg</a:t>
            </a:r>
            <a:r>
              <a:rPr lang="en-US" sz="2000" b="1" dirty="0"/>
              <a:t>-Term </a:t>
            </a:r>
            <a:r>
              <a:rPr lang="en-US" sz="2000" b="1" dirty="0" err="1"/>
              <a:t>Liab</a:t>
            </a:r>
            <a:r>
              <a:rPr lang="en-US" sz="2000" b="1" dirty="0"/>
              <a:t>.    </a:t>
            </a:r>
            <a:r>
              <a:rPr lang="en-US" sz="2000" b="1" u="sng" dirty="0"/>
              <a:t>$</a:t>
            </a:r>
            <a:r>
              <a:rPr lang="en-US" sz="1600" b="1" u="sng" dirty="0"/>
              <a:t>  </a:t>
            </a:r>
            <a:r>
              <a:rPr lang="en-US" sz="2000" b="1" u="sng" dirty="0"/>
              <a:t>4,800</a:t>
            </a:r>
            <a:endParaRPr lang="en-US" sz="2000" b="1" dirty="0"/>
          </a:p>
          <a:p>
            <a:pPr eaLnBrk="0" hangingPunct="0">
              <a:defRPr/>
            </a:pPr>
            <a:r>
              <a:rPr lang="en-US" sz="2000" b="1" dirty="0">
                <a:solidFill>
                  <a:srgbClr val="FE2514"/>
                </a:solidFill>
                <a:effectLst>
                  <a:outerShdw blurRad="38100" dist="38100" dir="2700000" algn="tl">
                    <a:srgbClr val="C0C0C0"/>
                  </a:outerShdw>
                </a:effectLst>
              </a:rPr>
              <a:t>Property, Plant and Equip:</a:t>
            </a:r>
            <a:r>
              <a:rPr lang="en-US" sz="2000" b="1" dirty="0"/>
              <a:t>		   Total Liabilities	      </a:t>
            </a:r>
            <a:r>
              <a:rPr lang="en-US" sz="2000" b="1" u="sng" dirty="0"/>
              <a:t>$  6,000</a:t>
            </a:r>
            <a:endParaRPr lang="en-US" sz="2000" b="1" dirty="0"/>
          </a:p>
          <a:p>
            <a:pPr eaLnBrk="0" hangingPunct="0">
              <a:defRPr/>
            </a:pPr>
            <a:r>
              <a:rPr lang="en-US" sz="2000" b="1" dirty="0"/>
              <a:t>  Land				$     200                 </a:t>
            </a:r>
            <a:r>
              <a:rPr lang="en-US" sz="2000" b="1" dirty="0">
                <a:solidFill>
                  <a:srgbClr val="FE2514"/>
                </a:solidFill>
                <a:effectLst>
                  <a:outerShdw blurRad="38100" dist="38100" dir="2700000" algn="tl">
                    <a:srgbClr val="C0C0C0"/>
                  </a:outerShdw>
                </a:effectLst>
              </a:rPr>
              <a:t> Equity</a:t>
            </a:r>
            <a:endParaRPr lang="en-US" sz="2000" b="1" dirty="0"/>
          </a:p>
          <a:p>
            <a:pPr eaLnBrk="0" hangingPunct="0">
              <a:defRPr/>
            </a:pPr>
            <a:r>
              <a:rPr lang="en-US" sz="2000" b="1" dirty="0"/>
              <a:t>  Building, net			    3,000   Contributed Capital	      $  1,000</a:t>
            </a:r>
          </a:p>
          <a:p>
            <a:pPr eaLnBrk="0" hangingPunct="0">
              <a:defRPr/>
            </a:pPr>
            <a:r>
              <a:rPr lang="en-US" sz="2000" b="1" dirty="0"/>
              <a:t>  Equipment, net		</a:t>
            </a:r>
            <a:r>
              <a:rPr lang="en-US" sz="2000" b="1" u="sng" dirty="0"/>
              <a:t>    2,800</a:t>
            </a:r>
            <a:r>
              <a:rPr lang="en-US" sz="2000" b="1" dirty="0"/>
              <a:t>   Retained Earnings          </a:t>
            </a:r>
            <a:r>
              <a:rPr lang="en-US" sz="1600" b="1" u="sng" dirty="0"/>
              <a:t>   </a:t>
            </a:r>
            <a:r>
              <a:rPr lang="en-US" sz="2000" b="1" u="sng" dirty="0"/>
              <a:t>  3,000</a:t>
            </a:r>
            <a:endParaRPr lang="en-US" sz="2000" b="1" dirty="0"/>
          </a:p>
          <a:p>
            <a:pPr eaLnBrk="0" hangingPunct="0">
              <a:defRPr/>
            </a:pPr>
            <a:r>
              <a:rPr lang="en-US" sz="2000" b="1" dirty="0"/>
              <a:t>    Total </a:t>
            </a:r>
            <a:r>
              <a:rPr lang="en-US" sz="2000" b="1" dirty="0" err="1"/>
              <a:t>Prop.,Plant</a:t>
            </a:r>
            <a:r>
              <a:rPr lang="en-US" sz="2000" b="1" dirty="0"/>
              <a:t>, Equip.	</a:t>
            </a:r>
            <a:r>
              <a:rPr lang="en-US" sz="2000" b="1" u="sng" dirty="0"/>
              <a:t>$  6,000</a:t>
            </a:r>
            <a:r>
              <a:rPr lang="en-US" sz="2000" b="1" dirty="0"/>
              <a:t>       Total Owners’ Equity  </a:t>
            </a:r>
            <a:r>
              <a:rPr lang="en-US" sz="2000" b="1" u="sng" dirty="0"/>
              <a:t>$  4,000</a:t>
            </a:r>
            <a:endParaRPr lang="en-US" sz="2000" b="1" dirty="0"/>
          </a:p>
          <a:p>
            <a:pPr eaLnBrk="0" hangingPunct="0">
              <a:defRPr/>
            </a:pPr>
            <a:r>
              <a:rPr lang="en-US" sz="2000" b="1" dirty="0"/>
              <a:t>Total Assets			</a:t>
            </a:r>
            <a:r>
              <a:rPr lang="en-US" sz="2000" b="1" u="sng" dirty="0"/>
              <a:t>$10,000</a:t>
            </a:r>
            <a:r>
              <a:rPr lang="en-US" sz="2000" b="1" dirty="0"/>
              <a:t>   Tot. </a:t>
            </a:r>
            <a:r>
              <a:rPr lang="en-US" sz="2000" b="1" dirty="0" err="1"/>
              <a:t>Liab</a:t>
            </a:r>
            <a:r>
              <a:rPr lang="en-US" sz="2000" b="1" dirty="0"/>
              <a:t>. and Own. Eq.  </a:t>
            </a:r>
            <a:r>
              <a:rPr lang="en-US" sz="2000" b="1" u="sng" dirty="0"/>
              <a:t>$10,000</a:t>
            </a:r>
            <a:endParaRPr lang="en-US" sz="2000" b="1" dirty="0"/>
          </a:p>
        </p:txBody>
      </p:sp>
      <p:sp>
        <p:nvSpPr>
          <p:cNvPr id="55302" name="Line 6"/>
          <p:cNvSpPr>
            <a:spLocks noChangeShapeType="1"/>
          </p:cNvSpPr>
          <p:nvPr/>
        </p:nvSpPr>
        <p:spPr bwMode="auto">
          <a:xfrm>
            <a:off x="3962400" y="57912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3" name="Line 7"/>
          <p:cNvSpPr>
            <a:spLocks noChangeShapeType="1"/>
          </p:cNvSpPr>
          <p:nvPr/>
        </p:nvSpPr>
        <p:spPr bwMode="auto">
          <a:xfrm>
            <a:off x="8077200" y="5791200"/>
            <a:ext cx="76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8"/>
          <p:cNvSpPr>
            <a:spLocks noChangeShapeType="1"/>
          </p:cNvSpPr>
          <p:nvPr/>
        </p:nvSpPr>
        <p:spPr bwMode="auto">
          <a:xfrm>
            <a:off x="0" y="7620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4" name="Rectangle 4"/>
          <p:cNvSpPr>
            <a:spLocks noGrp="1" noChangeArrowheads="1"/>
          </p:cNvSpPr>
          <p:nvPr>
            <p:ph type="title"/>
          </p:nvPr>
        </p:nvSpPr>
        <p:spPr>
          <a:xfrm>
            <a:off x="304800" y="76200"/>
            <a:ext cx="8153400" cy="1143000"/>
          </a:xfrm>
          <a:noFill/>
        </p:spPr>
        <p:txBody>
          <a:bodyPr lIns="90488" tIns="44450" rIns="90488" bIns="44450"/>
          <a:lstStyle/>
          <a:p>
            <a:pPr eaLnBrk="1" hangingPunct="1"/>
            <a:r>
              <a:rPr lang="en-US" smtClean="0"/>
              <a:t>Operating cycle</a:t>
            </a:r>
          </a:p>
        </p:txBody>
      </p:sp>
      <p:sp>
        <p:nvSpPr>
          <p:cNvPr id="56325" name="Rectangle 5" descr="Rectangle: Click to edit Master text styles&#10;Second level&#10;Third level&#10;Fourth level&#10;Fifth level"/>
          <p:cNvSpPr>
            <a:spLocks noGrp="1" noChangeArrowheads="1"/>
          </p:cNvSpPr>
          <p:nvPr>
            <p:ph type="body" sz="half" idx="1"/>
          </p:nvPr>
        </p:nvSpPr>
        <p:spPr>
          <a:xfrm>
            <a:off x="762000" y="1752600"/>
            <a:ext cx="4800600" cy="3886200"/>
          </a:xfrm>
          <a:noFill/>
        </p:spPr>
        <p:txBody>
          <a:bodyPr lIns="90488" tIns="44450" rIns="90488" bIns="44450"/>
          <a:lstStyle/>
          <a:p>
            <a:pPr eaLnBrk="1" hangingPunct="1"/>
            <a:r>
              <a:rPr lang="en-US" sz="2800" smtClean="0"/>
              <a:t>the average time it takes a business to convert cash into inventory, inventory into AR, and AR back into cash. </a:t>
            </a:r>
          </a:p>
          <a:p>
            <a:pPr eaLnBrk="1" hangingPunct="1">
              <a:buFont typeface="Wingdings" pitchFamily="2" charset="2"/>
              <a:buNone/>
            </a:pPr>
            <a:endParaRPr lang="en-US" sz="2800" smtClean="0"/>
          </a:p>
          <a:p>
            <a:pPr eaLnBrk="1" hangingPunct="1">
              <a:buFont typeface="Wingdings" pitchFamily="2" charset="2"/>
              <a:buNone/>
            </a:pPr>
            <a:r>
              <a:rPr lang="en-US" sz="2800" b="1" smtClean="0"/>
              <a:t>Cash 	</a:t>
            </a:r>
            <a:endParaRPr lang="en-US" sz="1800" smtClean="0"/>
          </a:p>
          <a:p>
            <a:pPr eaLnBrk="1" hangingPunct="1">
              <a:buFont typeface="Wingdings" pitchFamily="2" charset="2"/>
              <a:buNone/>
            </a:pPr>
            <a:endParaRPr lang="en-US" sz="2800" b="1" smtClean="0"/>
          </a:p>
          <a:p>
            <a:pPr eaLnBrk="1" hangingPunct="1">
              <a:buFont typeface="Wingdings" pitchFamily="2" charset="2"/>
              <a:buNone/>
            </a:pPr>
            <a:r>
              <a:rPr lang="en-US" sz="2800" b="1" smtClean="0"/>
              <a:t>                               </a:t>
            </a:r>
          </a:p>
          <a:p>
            <a:pPr eaLnBrk="1" hangingPunct="1">
              <a:buFont typeface="Wingdings" pitchFamily="2" charset="2"/>
              <a:buNone/>
            </a:pPr>
            <a:r>
              <a:rPr lang="en-US" sz="2800" b="1" smtClean="0"/>
              <a:t>  Inventory</a:t>
            </a:r>
          </a:p>
          <a:p>
            <a:pPr eaLnBrk="1" hangingPunct="1">
              <a:buFont typeface="Wingdings" pitchFamily="2" charset="2"/>
              <a:buNone/>
            </a:pPr>
            <a:endParaRPr lang="en-US" sz="2800" b="1" smtClean="0"/>
          </a:p>
        </p:txBody>
      </p:sp>
      <p:graphicFrame>
        <p:nvGraphicFramePr>
          <p:cNvPr id="56326" name="Object 6"/>
          <p:cNvGraphicFramePr>
            <a:graphicFrameLocks noGrp="1"/>
          </p:cNvGraphicFramePr>
          <p:nvPr>
            <p:ph type="clipArt" sz="half" idx="2"/>
          </p:nvPr>
        </p:nvGraphicFramePr>
        <p:xfrm>
          <a:off x="6096000" y="2586038"/>
          <a:ext cx="1590675" cy="1073150"/>
        </p:xfrm>
        <a:graphic>
          <a:graphicData uri="http://schemas.openxmlformats.org/presentationml/2006/ole">
            <mc:AlternateContent xmlns:mc="http://schemas.openxmlformats.org/markup-compatibility/2006">
              <mc:Choice xmlns:v="urn:schemas-microsoft-com:vml" Requires="v">
                <p:oleObj spid="_x0000_s56339" name="Clip" r:id="rId4" imgW="4625340" imgH="3121152" progId="">
                  <p:embed/>
                </p:oleObj>
              </mc:Choice>
              <mc:Fallback>
                <p:oleObj name="Clip" r:id="rId4" imgW="4625340" imgH="3121152" progId="">
                  <p:embed/>
                  <p:pic>
                    <p:nvPicPr>
                      <p:cNvPr id="0" name="Picture 1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86038"/>
                        <a:ext cx="1590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6327" name="AutoShape 7"/>
          <p:cNvSpPr>
            <a:spLocks noChangeArrowheads="1"/>
          </p:cNvSpPr>
          <p:nvPr/>
        </p:nvSpPr>
        <p:spPr bwMode="auto">
          <a:xfrm rot="4380000">
            <a:off x="1321594" y="5155406"/>
            <a:ext cx="1049338" cy="492125"/>
          </a:xfrm>
          <a:prstGeom prst="rightArrow">
            <a:avLst>
              <a:gd name="adj1" fmla="val 50000"/>
              <a:gd name="adj2" fmla="val 106623"/>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56328" name="Object 8"/>
          <p:cNvGraphicFramePr>
            <a:graphicFrameLocks/>
          </p:cNvGraphicFramePr>
          <p:nvPr/>
        </p:nvGraphicFramePr>
        <p:xfrm>
          <a:off x="6902450" y="1112838"/>
          <a:ext cx="1846263" cy="792162"/>
        </p:xfrm>
        <a:graphic>
          <a:graphicData uri="http://schemas.openxmlformats.org/presentationml/2006/ole">
            <mc:AlternateContent xmlns:mc="http://schemas.openxmlformats.org/markup-compatibility/2006">
              <mc:Choice xmlns:v="urn:schemas-microsoft-com:vml" Requires="v">
                <p:oleObj spid="_x0000_s56340" name="Clip" r:id="rId6" imgW="3657346" imgH="1574067" progId="">
                  <p:embed/>
                </p:oleObj>
              </mc:Choice>
              <mc:Fallback>
                <p:oleObj name="Clip" r:id="rId6" imgW="3657346" imgH="1574067" progId="">
                  <p:embed/>
                  <p:pic>
                    <p:nvPicPr>
                      <p:cNvPr id="0" name="Picture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450" y="1112838"/>
                        <a:ext cx="18462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xfrm>
            <a:off x="304800" y="76200"/>
            <a:ext cx="8153400" cy="1143000"/>
          </a:xfrm>
          <a:noFill/>
        </p:spPr>
        <p:txBody>
          <a:bodyPr lIns="90488" tIns="44450" rIns="90488" bIns="44450"/>
          <a:lstStyle/>
          <a:p>
            <a:pPr eaLnBrk="1" hangingPunct="1"/>
            <a:r>
              <a:rPr lang="en-US" smtClean="0"/>
              <a:t>Operating cycle</a:t>
            </a:r>
          </a:p>
        </p:txBody>
      </p:sp>
      <p:sp>
        <p:nvSpPr>
          <p:cNvPr id="57349" name="Rectangle 5" descr="Rectangle: Click to edit Master text styles&#10;Second level&#10;Third level&#10;Fourth level&#10;Fifth level"/>
          <p:cNvSpPr>
            <a:spLocks noGrp="1" noChangeArrowheads="1"/>
          </p:cNvSpPr>
          <p:nvPr>
            <p:ph type="body" sz="half" idx="1"/>
          </p:nvPr>
        </p:nvSpPr>
        <p:spPr>
          <a:xfrm>
            <a:off x="762000" y="1676400"/>
            <a:ext cx="4800600" cy="3962400"/>
          </a:xfrm>
          <a:noFill/>
        </p:spPr>
        <p:txBody>
          <a:bodyPr lIns="90488" tIns="44450" rIns="90488" bIns="44450"/>
          <a:lstStyle/>
          <a:p>
            <a:pPr eaLnBrk="1" hangingPunct="1"/>
            <a:r>
              <a:rPr lang="en-US" sz="2800" smtClean="0"/>
              <a:t>the average time it takes a business to convert cash into inventory, inventory into AR, and AR back into cash.</a:t>
            </a:r>
          </a:p>
          <a:p>
            <a:pPr eaLnBrk="1" hangingPunct="1">
              <a:buFont typeface="Wingdings" pitchFamily="2" charset="2"/>
              <a:buNone/>
            </a:pPr>
            <a:endParaRPr lang="en-US" sz="1800" smtClean="0"/>
          </a:p>
          <a:p>
            <a:pPr eaLnBrk="1" hangingPunct="1">
              <a:buFont typeface="Wingdings" pitchFamily="2" charset="2"/>
              <a:buNone/>
            </a:pPr>
            <a:r>
              <a:rPr lang="en-US" sz="2800" b="1" smtClean="0"/>
              <a:t>Cash 	</a:t>
            </a:r>
          </a:p>
          <a:p>
            <a:pPr eaLnBrk="1" hangingPunct="1">
              <a:buFont typeface="Wingdings" pitchFamily="2" charset="2"/>
              <a:buNone/>
            </a:pPr>
            <a:endParaRPr lang="en-US" sz="2800" b="1" smtClean="0"/>
          </a:p>
          <a:p>
            <a:pPr eaLnBrk="1" hangingPunct="1">
              <a:buFont typeface="Wingdings" pitchFamily="2" charset="2"/>
              <a:buNone/>
            </a:pPr>
            <a:r>
              <a:rPr lang="en-US" sz="2800" b="1" smtClean="0"/>
              <a:t>                                 AR</a:t>
            </a:r>
          </a:p>
          <a:p>
            <a:pPr eaLnBrk="1" hangingPunct="1">
              <a:buFont typeface="Wingdings" pitchFamily="2" charset="2"/>
              <a:buNone/>
            </a:pPr>
            <a:r>
              <a:rPr lang="en-US" sz="2800" b="1" smtClean="0"/>
              <a:t>  Inventory</a:t>
            </a:r>
          </a:p>
          <a:p>
            <a:pPr eaLnBrk="1" hangingPunct="1">
              <a:buFont typeface="Wingdings" pitchFamily="2" charset="2"/>
              <a:buNone/>
            </a:pPr>
            <a:endParaRPr lang="en-US" sz="2800" b="1" smtClean="0"/>
          </a:p>
        </p:txBody>
      </p:sp>
      <p:graphicFrame>
        <p:nvGraphicFramePr>
          <p:cNvPr id="57350" name="Object 6"/>
          <p:cNvGraphicFramePr>
            <a:graphicFrameLocks noGrp="1"/>
          </p:cNvGraphicFramePr>
          <p:nvPr>
            <p:ph type="clipArt" sz="half" idx="2"/>
          </p:nvPr>
        </p:nvGraphicFramePr>
        <p:xfrm>
          <a:off x="6096000" y="2586038"/>
          <a:ext cx="1590675" cy="1073150"/>
        </p:xfrm>
        <a:graphic>
          <a:graphicData uri="http://schemas.openxmlformats.org/presentationml/2006/ole">
            <mc:AlternateContent xmlns:mc="http://schemas.openxmlformats.org/markup-compatibility/2006">
              <mc:Choice xmlns:v="urn:schemas-microsoft-com:vml" Requires="v">
                <p:oleObj spid="_x0000_s57370" name="Clip" r:id="rId4" imgW="4625340" imgH="3121152" progId="">
                  <p:embed/>
                </p:oleObj>
              </mc:Choice>
              <mc:Fallback>
                <p:oleObj name="Clip" r:id="rId4" imgW="4625340" imgH="3121152" progId="">
                  <p:embed/>
                  <p:pic>
                    <p:nvPicPr>
                      <p:cNvPr id="0" name="Picture 2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86038"/>
                        <a:ext cx="1590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7351" name="AutoShape 7"/>
          <p:cNvSpPr>
            <a:spLocks noChangeArrowheads="1"/>
          </p:cNvSpPr>
          <p:nvPr/>
        </p:nvSpPr>
        <p:spPr bwMode="auto">
          <a:xfrm rot="4380000">
            <a:off x="1016794" y="5003006"/>
            <a:ext cx="1049338" cy="492125"/>
          </a:xfrm>
          <a:prstGeom prst="rightArrow">
            <a:avLst>
              <a:gd name="adj1" fmla="val 50000"/>
              <a:gd name="adj2" fmla="val 106623"/>
            </a:avLst>
          </a:prstGeom>
          <a:solidFill>
            <a:schemeClr val="accent1"/>
          </a:solidFill>
          <a:ln w="12700">
            <a:solidFill>
              <a:schemeClr val="tx1"/>
            </a:solidFill>
            <a:miter lim="800000"/>
            <a:headEnd/>
            <a:tailEnd/>
          </a:ln>
        </p:spPr>
        <p:txBody>
          <a:bodyPr wrap="none" anchor="ctr"/>
          <a:lstStyle/>
          <a:p>
            <a:endParaRPr lang="en-US"/>
          </a:p>
        </p:txBody>
      </p:sp>
      <p:sp>
        <p:nvSpPr>
          <p:cNvPr id="57352" name="AutoShape 8"/>
          <p:cNvSpPr>
            <a:spLocks noChangeArrowheads="1"/>
          </p:cNvSpPr>
          <p:nvPr/>
        </p:nvSpPr>
        <p:spPr bwMode="auto">
          <a:xfrm rot="-900000">
            <a:off x="2895600" y="5410200"/>
            <a:ext cx="1338263" cy="452438"/>
          </a:xfrm>
          <a:prstGeom prst="rightArrow">
            <a:avLst>
              <a:gd name="adj1" fmla="val 50000"/>
              <a:gd name="adj2" fmla="val 147908"/>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57353" name="Object 9"/>
          <p:cNvGraphicFramePr>
            <a:graphicFrameLocks/>
          </p:cNvGraphicFramePr>
          <p:nvPr/>
        </p:nvGraphicFramePr>
        <p:xfrm>
          <a:off x="6902450" y="1112838"/>
          <a:ext cx="1846263" cy="792162"/>
        </p:xfrm>
        <a:graphic>
          <a:graphicData uri="http://schemas.openxmlformats.org/presentationml/2006/ole">
            <mc:AlternateContent xmlns:mc="http://schemas.openxmlformats.org/markup-compatibility/2006">
              <mc:Choice xmlns:v="urn:schemas-microsoft-com:vml" Requires="v">
                <p:oleObj spid="_x0000_s57371" name="Clip" r:id="rId6" imgW="3657346" imgH="1574067" progId="">
                  <p:embed/>
                </p:oleObj>
              </mc:Choice>
              <mc:Fallback>
                <p:oleObj name="Clip" r:id="rId6" imgW="3657346" imgH="1574067" progId="">
                  <p:embed/>
                  <p:pic>
                    <p:nvPicPr>
                      <p:cNvPr id="0" name="Picture 2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450" y="1112838"/>
                        <a:ext cx="18462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p:cNvGraphicFramePr>
          <p:nvPr/>
        </p:nvGraphicFramePr>
        <p:xfrm>
          <a:off x="7413625" y="3625850"/>
          <a:ext cx="1196975" cy="849313"/>
        </p:xfrm>
        <a:graphic>
          <a:graphicData uri="http://schemas.openxmlformats.org/presentationml/2006/ole">
            <mc:AlternateContent xmlns:mc="http://schemas.openxmlformats.org/markup-compatibility/2006">
              <mc:Choice xmlns:v="urn:schemas-microsoft-com:vml" Requires="v">
                <p:oleObj spid="_x0000_s57372" name="Clip" r:id="rId8" imgW="4625340" imgH="2808732" progId="">
                  <p:embed/>
                </p:oleObj>
              </mc:Choice>
              <mc:Fallback>
                <p:oleObj name="Clip" r:id="rId8" imgW="4625340" imgH="2808732" progId="">
                  <p:embed/>
                  <p:pic>
                    <p:nvPicPr>
                      <p:cNvPr id="0" name="Picture 2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625" y="3625850"/>
                        <a:ext cx="119697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1"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2" name="Rectangle 4"/>
          <p:cNvSpPr>
            <a:spLocks noGrp="1" noChangeArrowheads="1"/>
          </p:cNvSpPr>
          <p:nvPr>
            <p:ph type="title"/>
          </p:nvPr>
        </p:nvSpPr>
        <p:spPr>
          <a:xfrm>
            <a:off x="304800" y="76200"/>
            <a:ext cx="8153400" cy="1143000"/>
          </a:xfrm>
          <a:noFill/>
        </p:spPr>
        <p:txBody>
          <a:bodyPr lIns="90488" tIns="44450" rIns="90488" bIns="44450"/>
          <a:lstStyle/>
          <a:p>
            <a:pPr eaLnBrk="1" hangingPunct="1"/>
            <a:r>
              <a:rPr lang="en-US" smtClean="0"/>
              <a:t>Operating cycle</a:t>
            </a:r>
          </a:p>
        </p:txBody>
      </p:sp>
      <p:sp>
        <p:nvSpPr>
          <p:cNvPr id="58373" name="Rectangle 5" descr="Rectangle: Click to edit Master text styles&#10;Second level&#10;Third level&#10;Fourth level&#10;Fifth level"/>
          <p:cNvSpPr>
            <a:spLocks noGrp="1" noChangeArrowheads="1"/>
          </p:cNvSpPr>
          <p:nvPr>
            <p:ph type="body" sz="half" idx="1"/>
          </p:nvPr>
        </p:nvSpPr>
        <p:spPr>
          <a:xfrm>
            <a:off x="762000" y="1676400"/>
            <a:ext cx="4800600" cy="3962400"/>
          </a:xfrm>
          <a:noFill/>
        </p:spPr>
        <p:txBody>
          <a:bodyPr lIns="90488" tIns="44450" rIns="90488" bIns="44450"/>
          <a:lstStyle/>
          <a:p>
            <a:pPr eaLnBrk="1" hangingPunct="1"/>
            <a:r>
              <a:rPr lang="en-US" sz="2800" smtClean="0"/>
              <a:t>the average time it takes a business to convert cash into inventory, inventory into AR, and AR back into cash.</a:t>
            </a:r>
          </a:p>
          <a:p>
            <a:pPr eaLnBrk="1" hangingPunct="1">
              <a:buFont typeface="Wingdings" pitchFamily="2" charset="2"/>
              <a:buNone/>
            </a:pPr>
            <a:endParaRPr lang="en-US" sz="1800" smtClean="0"/>
          </a:p>
          <a:p>
            <a:pPr eaLnBrk="1" hangingPunct="1">
              <a:buFont typeface="Wingdings" pitchFamily="2" charset="2"/>
              <a:buNone/>
            </a:pPr>
            <a:r>
              <a:rPr lang="en-US" sz="2800" b="1" smtClean="0"/>
              <a:t>Cash 	</a:t>
            </a:r>
          </a:p>
          <a:p>
            <a:pPr eaLnBrk="1" hangingPunct="1">
              <a:buFont typeface="Wingdings" pitchFamily="2" charset="2"/>
              <a:buNone/>
            </a:pPr>
            <a:endParaRPr lang="en-US" sz="2800" b="1" smtClean="0"/>
          </a:p>
          <a:p>
            <a:pPr eaLnBrk="1" hangingPunct="1">
              <a:buFont typeface="Wingdings" pitchFamily="2" charset="2"/>
              <a:buNone/>
            </a:pPr>
            <a:r>
              <a:rPr lang="en-US" sz="2800" b="1" smtClean="0"/>
              <a:t>                                 AR</a:t>
            </a:r>
          </a:p>
          <a:p>
            <a:pPr eaLnBrk="1" hangingPunct="1">
              <a:buFont typeface="Wingdings" pitchFamily="2" charset="2"/>
              <a:buNone/>
            </a:pPr>
            <a:r>
              <a:rPr lang="en-US" sz="2800" b="1" smtClean="0"/>
              <a:t>  Inventory</a:t>
            </a:r>
          </a:p>
          <a:p>
            <a:pPr eaLnBrk="1" hangingPunct="1">
              <a:buFont typeface="Wingdings" pitchFamily="2" charset="2"/>
              <a:buNone/>
            </a:pPr>
            <a:endParaRPr lang="en-US" sz="2800" b="1" smtClean="0"/>
          </a:p>
        </p:txBody>
      </p:sp>
      <p:graphicFrame>
        <p:nvGraphicFramePr>
          <p:cNvPr id="58374" name="Object 6"/>
          <p:cNvGraphicFramePr>
            <a:graphicFrameLocks noGrp="1"/>
          </p:cNvGraphicFramePr>
          <p:nvPr>
            <p:ph type="clipArt" sz="half" idx="2"/>
          </p:nvPr>
        </p:nvGraphicFramePr>
        <p:xfrm>
          <a:off x="6096000" y="2586038"/>
          <a:ext cx="1590675" cy="1073150"/>
        </p:xfrm>
        <a:graphic>
          <a:graphicData uri="http://schemas.openxmlformats.org/presentationml/2006/ole">
            <mc:AlternateContent xmlns:mc="http://schemas.openxmlformats.org/markup-compatibility/2006">
              <mc:Choice xmlns:v="urn:schemas-microsoft-com:vml" Requires="v">
                <p:oleObj spid="_x0000_s58401" name="Clip" r:id="rId4" imgW="4625340" imgH="3121152" progId="">
                  <p:embed/>
                </p:oleObj>
              </mc:Choice>
              <mc:Fallback>
                <p:oleObj name="Clip" r:id="rId4" imgW="4625340" imgH="3121152" progId="">
                  <p:embed/>
                  <p:pic>
                    <p:nvPicPr>
                      <p:cNvPr id="0" name="Picture 2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86038"/>
                        <a:ext cx="1590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8375" name="AutoShape 7"/>
          <p:cNvSpPr>
            <a:spLocks noChangeArrowheads="1"/>
          </p:cNvSpPr>
          <p:nvPr/>
        </p:nvSpPr>
        <p:spPr bwMode="auto">
          <a:xfrm rot="4380000">
            <a:off x="1169194" y="5079206"/>
            <a:ext cx="1049338" cy="492125"/>
          </a:xfrm>
          <a:prstGeom prst="rightArrow">
            <a:avLst>
              <a:gd name="adj1" fmla="val 50000"/>
              <a:gd name="adj2" fmla="val 106623"/>
            </a:avLst>
          </a:prstGeom>
          <a:solidFill>
            <a:schemeClr val="accent1"/>
          </a:solidFill>
          <a:ln w="12700">
            <a:solidFill>
              <a:schemeClr val="tx1"/>
            </a:solidFill>
            <a:miter lim="800000"/>
            <a:headEnd/>
            <a:tailEnd/>
          </a:ln>
        </p:spPr>
        <p:txBody>
          <a:bodyPr wrap="none" anchor="ctr"/>
          <a:lstStyle/>
          <a:p>
            <a:endParaRPr lang="en-US"/>
          </a:p>
        </p:txBody>
      </p:sp>
      <p:sp>
        <p:nvSpPr>
          <p:cNvPr id="58376" name="AutoShape 8"/>
          <p:cNvSpPr>
            <a:spLocks noChangeArrowheads="1"/>
          </p:cNvSpPr>
          <p:nvPr/>
        </p:nvSpPr>
        <p:spPr bwMode="auto">
          <a:xfrm rot="-900000">
            <a:off x="2779713" y="5575300"/>
            <a:ext cx="1338262" cy="452438"/>
          </a:xfrm>
          <a:prstGeom prst="rightArrow">
            <a:avLst>
              <a:gd name="adj1" fmla="val 50000"/>
              <a:gd name="adj2" fmla="val 147908"/>
            </a:avLst>
          </a:prstGeom>
          <a:solidFill>
            <a:schemeClr val="accent1"/>
          </a:solidFill>
          <a:ln w="12700">
            <a:solidFill>
              <a:schemeClr val="tx1"/>
            </a:solidFill>
            <a:miter lim="800000"/>
            <a:headEnd/>
            <a:tailEnd/>
          </a:ln>
        </p:spPr>
        <p:txBody>
          <a:bodyPr wrap="none" anchor="ctr"/>
          <a:lstStyle/>
          <a:p>
            <a:endParaRPr lang="en-US"/>
          </a:p>
        </p:txBody>
      </p:sp>
      <p:sp>
        <p:nvSpPr>
          <p:cNvPr id="58377" name="AutoShape 9"/>
          <p:cNvSpPr>
            <a:spLocks noChangeArrowheads="1"/>
          </p:cNvSpPr>
          <p:nvPr/>
        </p:nvSpPr>
        <p:spPr bwMode="auto">
          <a:xfrm rot="-9681790">
            <a:off x="2389188" y="4695825"/>
            <a:ext cx="1360487" cy="438150"/>
          </a:xfrm>
          <a:prstGeom prst="rightArrow">
            <a:avLst>
              <a:gd name="adj1" fmla="val 50000"/>
              <a:gd name="adj2" fmla="val 155268"/>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58378" name="Object 10"/>
          <p:cNvGraphicFramePr>
            <a:graphicFrameLocks/>
          </p:cNvGraphicFramePr>
          <p:nvPr/>
        </p:nvGraphicFramePr>
        <p:xfrm>
          <a:off x="6902450" y="1112838"/>
          <a:ext cx="1846263" cy="792162"/>
        </p:xfrm>
        <a:graphic>
          <a:graphicData uri="http://schemas.openxmlformats.org/presentationml/2006/ole">
            <mc:AlternateContent xmlns:mc="http://schemas.openxmlformats.org/markup-compatibility/2006">
              <mc:Choice xmlns:v="urn:schemas-microsoft-com:vml" Requires="v">
                <p:oleObj spid="_x0000_s58402" name="Clip" r:id="rId6" imgW="3657346" imgH="1574067" progId="">
                  <p:embed/>
                </p:oleObj>
              </mc:Choice>
              <mc:Fallback>
                <p:oleObj name="Clip" r:id="rId6" imgW="3657346" imgH="1574067" progId="">
                  <p:embed/>
                  <p:pic>
                    <p:nvPicPr>
                      <p:cNvPr id="0"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450" y="1112838"/>
                        <a:ext cx="18462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9" name="Object 11"/>
          <p:cNvGraphicFramePr>
            <a:graphicFrameLocks/>
          </p:cNvGraphicFramePr>
          <p:nvPr/>
        </p:nvGraphicFramePr>
        <p:xfrm>
          <a:off x="7413625" y="3625850"/>
          <a:ext cx="1196975" cy="849313"/>
        </p:xfrm>
        <a:graphic>
          <a:graphicData uri="http://schemas.openxmlformats.org/presentationml/2006/ole">
            <mc:AlternateContent xmlns:mc="http://schemas.openxmlformats.org/markup-compatibility/2006">
              <mc:Choice xmlns:v="urn:schemas-microsoft-com:vml" Requires="v">
                <p:oleObj spid="_x0000_s58403" name="Clip" r:id="rId8" imgW="4625340" imgH="2808732" progId="">
                  <p:embed/>
                </p:oleObj>
              </mc:Choice>
              <mc:Fallback>
                <p:oleObj name="Clip" r:id="rId8" imgW="4625340" imgH="2808732" progId="">
                  <p:embed/>
                  <p:pic>
                    <p:nvPicPr>
                      <p:cNvPr id="0" name="Picture 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625" y="3625850"/>
                        <a:ext cx="119697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0" name="Object 12"/>
          <p:cNvGraphicFramePr>
            <a:graphicFrameLocks/>
          </p:cNvGraphicFramePr>
          <p:nvPr/>
        </p:nvGraphicFramePr>
        <p:xfrm>
          <a:off x="5835650" y="4922838"/>
          <a:ext cx="1846263" cy="792162"/>
        </p:xfrm>
        <a:graphic>
          <a:graphicData uri="http://schemas.openxmlformats.org/presentationml/2006/ole">
            <mc:AlternateContent xmlns:mc="http://schemas.openxmlformats.org/markup-compatibility/2006">
              <mc:Choice xmlns:v="urn:schemas-microsoft-com:vml" Requires="v">
                <p:oleObj spid="_x0000_s58404" name="Clip" r:id="rId10" imgW="3657346" imgH="1574067" progId="">
                  <p:embed/>
                </p:oleObj>
              </mc:Choice>
              <mc:Fallback>
                <p:oleObj name="Clip" r:id="rId10" imgW="3657346" imgH="1574067" progId="">
                  <p:embed/>
                  <p:pic>
                    <p:nvPicPr>
                      <p:cNvPr id="0" name="Picture 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50" y="4922838"/>
                        <a:ext cx="18462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5"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6" name="Rectangle 4"/>
          <p:cNvSpPr>
            <a:spLocks noGrp="1" noChangeArrowheads="1"/>
          </p:cNvSpPr>
          <p:nvPr>
            <p:ph type="title"/>
          </p:nvPr>
        </p:nvSpPr>
        <p:spPr>
          <a:noFill/>
        </p:spPr>
        <p:txBody>
          <a:bodyPr lIns="90488" tIns="44450" rIns="90488" bIns="44450"/>
          <a:lstStyle/>
          <a:p>
            <a:pPr eaLnBrk="1" hangingPunct="1"/>
            <a:r>
              <a:rPr lang="en-US" smtClean="0"/>
              <a:t>The Current Ratio</a:t>
            </a:r>
          </a:p>
        </p:txBody>
      </p:sp>
      <p:graphicFrame>
        <p:nvGraphicFramePr>
          <p:cNvPr id="59397" name="Object 5"/>
          <p:cNvGraphicFramePr>
            <a:graphicFrameLocks noGrp="1"/>
          </p:cNvGraphicFramePr>
          <p:nvPr>
            <p:ph type="clipArt" sz="half" idx="1"/>
          </p:nvPr>
        </p:nvGraphicFramePr>
        <p:xfrm>
          <a:off x="1371600" y="2127250"/>
          <a:ext cx="1885950" cy="1893888"/>
        </p:xfrm>
        <a:graphic>
          <a:graphicData uri="http://schemas.openxmlformats.org/presentationml/2006/ole">
            <mc:AlternateContent xmlns:mc="http://schemas.openxmlformats.org/markup-compatibility/2006">
              <mc:Choice xmlns:v="urn:schemas-microsoft-com:vml" Requires="v">
                <p:oleObj spid="_x0000_s59417" name="Clip" r:id="rId4" imgW="3642058" imgH="3656860" progId="">
                  <p:embed/>
                </p:oleObj>
              </mc:Choice>
              <mc:Fallback>
                <p:oleObj name="Clip" r:id="rId4" imgW="3642058" imgH="3656860" progId="">
                  <p:embed/>
                  <p:pic>
                    <p:nvPicPr>
                      <p:cNvPr id="0" name="Picture 2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27250"/>
                        <a:ext cx="18859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9398" name="Rectangle 6" descr="Rectangle: Click to edit Master text styles&#10;Second level&#10;Third level&#10;Fourth level&#10;Fifth level"/>
          <p:cNvSpPr>
            <a:spLocks noGrp="1" noChangeArrowheads="1"/>
          </p:cNvSpPr>
          <p:nvPr>
            <p:ph type="body" sz="half" idx="2"/>
          </p:nvPr>
        </p:nvSpPr>
        <p:spPr>
          <a:xfrm>
            <a:off x="3962400" y="1371600"/>
            <a:ext cx="4648200" cy="3962400"/>
          </a:xfrm>
          <a:noFill/>
        </p:spPr>
        <p:txBody>
          <a:bodyPr lIns="90488" tIns="44450" rIns="90488" bIns="44450"/>
          <a:lstStyle/>
          <a:p>
            <a:pPr eaLnBrk="1" hangingPunct="1"/>
            <a:endParaRPr lang="en-US" sz="2400" dirty="0" smtClean="0"/>
          </a:p>
          <a:p>
            <a:pPr eaLnBrk="1" hangingPunct="1"/>
            <a:r>
              <a:rPr lang="en-US" sz="2400" dirty="0" smtClean="0"/>
              <a:t>Used to evaluate a company’s </a:t>
            </a:r>
            <a:r>
              <a:rPr lang="en-US" sz="2400" b="1" dirty="0" smtClean="0">
                <a:solidFill>
                  <a:srgbClr val="FF0000"/>
                </a:solidFill>
              </a:rPr>
              <a:t>liquidity</a:t>
            </a:r>
            <a:r>
              <a:rPr lang="en-US" sz="2400" dirty="0" smtClean="0"/>
              <a:t> (a company’s ability to generate short term cash flows)</a:t>
            </a:r>
          </a:p>
          <a:p>
            <a:pPr eaLnBrk="1" hangingPunct="1">
              <a:buNone/>
            </a:pPr>
            <a:endParaRPr lang="en-US" sz="2400" dirty="0" smtClean="0"/>
          </a:p>
          <a:p>
            <a:pPr eaLnBrk="1" hangingPunct="1">
              <a:buFont typeface="Wingdings" pitchFamily="2" charset="2"/>
              <a:buNone/>
            </a:pPr>
            <a:r>
              <a:rPr lang="en-US" dirty="0" smtClean="0"/>
              <a:t>  Current Assets</a:t>
            </a:r>
          </a:p>
          <a:p>
            <a:pPr eaLnBrk="1" hangingPunct="1">
              <a:buFont typeface="Wingdings" pitchFamily="2" charset="2"/>
              <a:buNone/>
            </a:pPr>
            <a:r>
              <a:rPr lang="en-US" dirty="0" smtClean="0"/>
              <a:t>Current Liabilities</a:t>
            </a:r>
          </a:p>
        </p:txBody>
      </p:sp>
      <p:sp>
        <p:nvSpPr>
          <p:cNvPr id="59399" name="Line 7"/>
          <p:cNvSpPr>
            <a:spLocks noChangeShapeType="1"/>
          </p:cNvSpPr>
          <p:nvPr/>
        </p:nvSpPr>
        <p:spPr bwMode="auto">
          <a:xfrm>
            <a:off x="3886200" y="4343400"/>
            <a:ext cx="340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0" name="Rectangle 8"/>
          <p:cNvSpPr>
            <a:spLocks noChangeArrowheads="1"/>
          </p:cNvSpPr>
          <p:nvPr/>
        </p:nvSpPr>
        <p:spPr bwMode="auto">
          <a:xfrm>
            <a:off x="3581400" y="3733800"/>
            <a:ext cx="4133850" cy="1219200"/>
          </a:xfrm>
          <a:prstGeom prst="rect">
            <a:avLst/>
          </a:prstGeom>
          <a:noFill/>
          <a:ln w="57150" cmpd="thickThin">
            <a:solidFill>
              <a:srgbClr val="C104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9401" name="Object 9"/>
          <p:cNvGraphicFramePr>
            <a:graphicFrameLocks/>
          </p:cNvGraphicFramePr>
          <p:nvPr/>
        </p:nvGraphicFramePr>
        <p:xfrm>
          <a:off x="609600" y="3957638"/>
          <a:ext cx="1316038" cy="1711325"/>
        </p:xfrm>
        <a:graphic>
          <a:graphicData uri="http://schemas.openxmlformats.org/presentationml/2006/ole">
            <mc:AlternateContent xmlns:mc="http://schemas.openxmlformats.org/markup-compatibility/2006">
              <mc:Choice xmlns:v="urn:schemas-microsoft-com:vml" Requires="v">
                <p:oleObj spid="_x0000_s59418" name="Clip" r:id="rId6" imgW="2811259" imgH="3656211" progId="">
                  <p:embed/>
                </p:oleObj>
              </mc:Choice>
              <mc:Fallback>
                <p:oleObj name="Clip" r:id="rId6" imgW="2811259" imgH="3656211" progId="">
                  <p:embed/>
                  <p:pic>
                    <p:nvPicPr>
                      <p:cNvPr id="0" name="Picture 2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57638"/>
                        <a:ext cx="13160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02" name="Oval 10"/>
          <p:cNvSpPr>
            <a:spLocks noChangeArrowheads="1"/>
          </p:cNvSpPr>
          <p:nvPr/>
        </p:nvSpPr>
        <p:spPr bwMode="auto">
          <a:xfrm>
            <a:off x="1073150" y="30543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9403" name="Oval 11"/>
          <p:cNvSpPr>
            <a:spLocks noChangeArrowheads="1"/>
          </p:cNvSpPr>
          <p:nvPr/>
        </p:nvSpPr>
        <p:spPr bwMode="auto">
          <a:xfrm>
            <a:off x="844550" y="32829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9404" name="Oval 12"/>
          <p:cNvSpPr>
            <a:spLocks noChangeArrowheads="1"/>
          </p:cNvSpPr>
          <p:nvPr/>
        </p:nvSpPr>
        <p:spPr bwMode="auto">
          <a:xfrm>
            <a:off x="768350" y="35877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9405" name="Oval 13"/>
          <p:cNvSpPr>
            <a:spLocks noChangeArrowheads="1"/>
          </p:cNvSpPr>
          <p:nvPr/>
        </p:nvSpPr>
        <p:spPr bwMode="auto">
          <a:xfrm>
            <a:off x="768350" y="39687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5358" name="Text Box 14"/>
          <p:cNvSpPr txBox="1">
            <a:spLocks noChangeArrowheads="1"/>
          </p:cNvSpPr>
          <p:nvPr/>
        </p:nvSpPr>
        <p:spPr bwMode="auto">
          <a:xfrm>
            <a:off x="2514600" y="5029200"/>
            <a:ext cx="5562600" cy="8223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FE2514"/>
                </a:solidFill>
                <a:latin typeface="Times New Roman" pitchFamily="18" charset="0"/>
              </a:rPr>
              <a:t>Calculate the  Current Ratio using the Balance Sheet data on the following slide.</a:t>
            </a:r>
            <a:endParaRPr 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5358"/>
                                        </p:tgtEl>
                                        <p:attrNameLst>
                                          <p:attrName>style.visibility</p:attrName>
                                        </p:attrNameLst>
                                      </p:cBhvr>
                                      <p:to>
                                        <p:strVal val="visible"/>
                                      </p:to>
                                    </p:set>
                                    <p:anim calcmode="lin" valueType="num">
                                      <p:cBhvr additive="base">
                                        <p:cTn id="7" dur="500" fill="hold"/>
                                        <p:tgtEl>
                                          <p:spTgt spid="185358"/>
                                        </p:tgtEl>
                                        <p:attrNameLst>
                                          <p:attrName>ppt_x</p:attrName>
                                        </p:attrNameLst>
                                      </p:cBhvr>
                                      <p:tavLst>
                                        <p:tav tm="0">
                                          <p:val>
                                            <p:strVal val="#ppt_x"/>
                                          </p:val>
                                        </p:tav>
                                        <p:tav tm="100000">
                                          <p:val>
                                            <p:strVal val="#ppt_x"/>
                                          </p:val>
                                        </p:tav>
                                      </p:tavLst>
                                    </p:anim>
                                    <p:anim calcmode="lin" valueType="num">
                                      <p:cBhvr additive="base">
                                        <p:cTn id="8" dur="500" fill="hold"/>
                                        <p:tgtEl>
                                          <p:spTgt spid="1853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8"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1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20" name="Rectangle 4"/>
          <p:cNvSpPr>
            <a:spLocks noGrp="1" noChangeArrowheads="1"/>
          </p:cNvSpPr>
          <p:nvPr>
            <p:ph type="title"/>
          </p:nvPr>
        </p:nvSpPr>
        <p:spPr>
          <a:xfrm>
            <a:off x="304800" y="228600"/>
            <a:ext cx="8839200" cy="533400"/>
          </a:xfrm>
          <a:noFill/>
        </p:spPr>
        <p:txBody>
          <a:bodyPr lIns="90488" tIns="44450" rIns="90488" bIns="44450"/>
          <a:lstStyle/>
          <a:p>
            <a:pPr eaLnBrk="1" hangingPunct="1"/>
            <a:r>
              <a:rPr lang="en-US" sz="3600" smtClean="0"/>
              <a:t>Winona Co. Balance Sheet at Dec. 31</a:t>
            </a:r>
            <a:endParaRPr lang="en-US" smtClean="0"/>
          </a:p>
        </p:txBody>
      </p:sp>
      <p:sp>
        <p:nvSpPr>
          <p:cNvPr id="187397" name="Text Box 5"/>
          <p:cNvSpPr txBox="1">
            <a:spLocks noChangeArrowheads="1"/>
          </p:cNvSpPr>
          <p:nvPr/>
        </p:nvSpPr>
        <p:spPr bwMode="auto">
          <a:xfrm>
            <a:off x="228600" y="990600"/>
            <a:ext cx="8915400" cy="5029200"/>
          </a:xfrm>
          <a:prstGeom prst="rect">
            <a:avLst/>
          </a:prstGeom>
          <a:solidFill>
            <a:schemeClr val="bg1"/>
          </a:solidFill>
          <a:ln w="12700">
            <a:noFill/>
            <a:miter lim="800000"/>
            <a:headEnd/>
            <a:tailEnd/>
          </a:ln>
          <a:effectLst/>
        </p:spPr>
        <p:txBody>
          <a:bodyPr>
            <a:spAutoFit/>
          </a:bodyPr>
          <a:lstStyle/>
          <a:p>
            <a:pPr eaLnBrk="0" hangingPunct="0">
              <a:defRPr/>
            </a:pPr>
            <a:r>
              <a:rPr lang="en-US" b="1" dirty="0"/>
              <a:t>                       </a:t>
            </a:r>
            <a:r>
              <a:rPr lang="en-US" sz="2000" b="1" i="1" u="sng" dirty="0">
                <a:solidFill>
                  <a:srgbClr val="9900FF"/>
                </a:solidFill>
                <a:effectLst>
                  <a:outerShdw blurRad="38100" dist="38100" dir="2700000" algn="tl">
                    <a:srgbClr val="C0C0C0"/>
                  </a:outerShdw>
                </a:effectLst>
              </a:rPr>
              <a:t>Assets</a:t>
            </a:r>
            <a:r>
              <a:rPr lang="en-US" sz="2000" b="1" dirty="0"/>
              <a:t>		     </a:t>
            </a:r>
            <a:r>
              <a:rPr lang="en-US" sz="2000" b="1" i="1" u="sng" dirty="0">
                <a:solidFill>
                  <a:srgbClr val="9900FF"/>
                </a:solidFill>
                <a:effectLst>
                  <a:outerShdw blurRad="38100" dist="38100" dir="2700000" algn="tl">
                    <a:srgbClr val="C0C0C0"/>
                  </a:outerShdw>
                </a:effectLst>
              </a:rPr>
              <a:t>Liabilities and Owners’ Equity</a:t>
            </a:r>
            <a:endParaRPr lang="en-US" sz="2000" b="1" dirty="0">
              <a:solidFill>
                <a:srgbClr val="9900FF"/>
              </a:solidFill>
            </a:endParaRPr>
          </a:p>
          <a:p>
            <a:pPr eaLnBrk="0" hangingPunct="0">
              <a:defRPr/>
            </a:pPr>
            <a:r>
              <a:rPr lang="en-US" sz="2000" b="1" dirty="0">
                <a:solidFill>
                  <a:srgbClr val="FE2514"/>
                </a:solidFill>
                <a:effectLst>
                  <a:outerShdw blurRad="38100" dist="38100" dir="2700000" algn="tl">
                    <a:srgbClr val="C0C0C0"/>
                  </a:outerShdw>
                </a:effectLst>
              </a:rPr>
              <a:t>Current Assets:</a:t>
            </a:r>
            <a:r>
              <a:rPr lang="en-US" sz="2000" b="1" dirty="0"/>
              <a:t>			   </a:t>
            </a:r>
            <a:r>
              <a:rPr lang="en-US" sz="2000" b="1" dirty="0">
                <a:solidFill>
                  <a:srgbClr val="FE2514"/>
                </a:solidFill>
                <a:effectLst>
                  <a:outerShdw blurRad="38100" dist="38100" dir="2700000" algn="tl">
                    <a:srgbClr val="C0C0C0"/>
                  </a:outerShdw>
                </a:effectLst>
              </a:rPr>
              <a:t>Current Liabilities:</a:t>
            </a:r>
            <a:endParaRPr lang="en-US" sz="2000" b="1" dirty="0"/>
          </a:p>
          <a:p>
            <a:pPr eaLnBrk="0" hangingPunct="0">
              <a:defRPr/>
            </a:pPr>
            <a:r>
              <a:rPr lang="en-US" sz="2000" b="1" dirty="0"/>
              <a:t>  Cash				$     100       Accounts Payable	      $     800</a:t>
            </a:r>
          </a:p>
          <a:p>
            <a:pPr eaLnBrk="0" hangingPunct="0">
              <a:defRPr/>
            </a:pPr>
            <a:r>
              <a:rPr lang="en-US" sz="2000" b="1" dirty="0"/>
              <a:t>  Marketable Securities	       300       Notes Payable		700</a:t>
            </a:r>
          </a:p>
          <a:p>
            <a:pPr eaLnBrk="0" hangingPunct="0">
              <a:defRPr/>
            </a:pPr>
            <a:r>
              <a:rPr lang="en-US" sz="2000" b="1" dirty="0"/>
              <a:t>  Accounts Receivable		       600       Unearned Revenue      </a:t>
            </a:r>
            <a:r>
              <a:rPr lang="en-US" sz="2000" b="1" u="sng" dirty="0"/>
              <a:t>    </a:t>
            </a:r>
            <a:r>
              <a:rPr lang="en-US" sz="1200" b="1" u="sng" dirty="0"/>
              <a:t> </a:t>
            </a:r>
            <a:r>
              <a:rPr lang="en-US" b="1" u="sng" dirty="0"/>
              <a:t>  </a:t>
            </a:r>
            <a:r>
              <a:rPr lang="en-US" sz="2000" b="1" u="sng" dirty="0"/>
              <a:t>300</a:t>
            </a:r>
            <a:endParaRPr lang="en-US" sz="2000" b="1" dirty="0"/>
          </a:p>
          <a:p>
            <a:pPr eaLnBrk="0" hangingPunct="0">
              <a:defRPr/>
            </a:pPr>
            <a:r>
              <a:rPr lang="en-US" sz="2000" b="1" dirty="0"/>
              <a:t>  Office Supplies		         40	          </a:t>
            </a:r>
            <a:r>
              <a:rPr lang="en-US" sz="2000" b="1" dirty="0">
                <a:solidFill>
                  <a:srgbClr val="FE2514"/>
                </a:solidFill>
                <a:effectLst>
                  <a:outerShdw blurRad="38100" dist="38100" dir="2700000" algn="tl">
                    <a:srgbClr val="C0C0C0"/>
                  </a:outerShdw>
                </a:effectLst>
              </a:rPr>
              <a:t>Total Cur. </a:t>
            </a:r>
            <a:r>
              <a:rPr lang="en-US" sz="2000" b="1" dirty="0" err="1">
                <a:solidFill>
                  <a:srgbClr val="FE2514"/>
                </a:solidFill>
                <a:effectLst>
                  <a:outerShdw blurRad="38100" dist="38100" dir="2700000" algn="tl">
                    <a:srgbClr val="C0C0C0"/>
                  </a:outerShdw>
                </a:effectLst>
              </a:rPr>
              <a:t>Liab</a:t>
            </a:r>
            <a:r>
              <a:rPr lang="en-US" sz="2000" b="1" dirty="0">
                <a:solidFill>
                  <a:srgbClr val="FE2514"/>
                </a:solidFill>
                <a:effectLst>
                  <a:outerShdw blurRad="38100" dist="38100" dir="2700000" algn="tl">
                    <a:srgbClr val="C0C0C0"/>
                  </a:outerShdw>
                </a:effectLst>
              </a:rPr>
              <a:t>.         </a:t>
            </a:r>
            <a:r>
              <a:rPr lang="en-US" sz="2000" b="1" u="sng" dirty="0">
                <a:solidFill>
                  <a:srgbClr val="FE2514"/>
                </a:solidFill>
                <a:effectLst>
                  <a:outerShdw blurRad="38100" dist="38100" dir="2700000" algn="tl">
                    <a:srgbClr val="C0C0C0"/>
                  </a:outerShdw>
                </a:effectLst>
              </a:rPr>
              <a:t>$  1,800</a:t>
            </a:r>
            <a:endParaRPr lang="en-US" sz="2000" b="1" dirty="0"/>
          </a:p>
          <a:p>
            <a:pPr eaLnBrk="0" hangingPunct="0">
              <a:defRPr/>
            </a:pPr>
            <a:r>
              <a:rPr lang="en-US" sz="2000" b="1" dirty="0"/>
              <a:t>  Inventory  			    2,900   Long-Term Liabilities:</a:t>
            </a:r>
          </a:p>
          <a:p>
            <a:pPr eaLnBrk="0" hangingPunct="0">
              <a:defRPr/>
            </a:pPr>
            <a:r>
              <a:rPr lang="en-US" sz="2000" b="1" dirty="0"/>
              <a:t>  Prepaid Insurance		</a:t>
            </a:r>
            <a:r>
              <a:rPr lang="en-US" sz="2000" b="1" u="sng" dirty="0"/>
              <a:t>         60</a:t>
            </a:r>
            <a:r>
              <a:rPr lang="en-US" sz="2000" b="1" dirty="0"/>
              <a:t>       Mortgage Payable	      $  2,800</a:t>
            </a:r>
          </a:p>
          <a:p>
            <a:pPr eaLnBrk="0" hangingPunct="0">
              <a:defRPr/>
            </a:pPr>
            <a:r>
              <a:rPr lang="en-US" sz="2000" b="1" dirty="0"/>
              <a:t>    </a:t>
            </a:r>
            <a:r>
              <a:rPr lang="en-US" sz="2000" b="1" dirty="0">
                <a:solidFill>
                  <a:srgbClr val="FE2514"/>
                </a:solidFill>
                <a:effectLst>
                  <a:outerShdw blurRad="38100" dist="38100" dir="2700000" algn="tl">
                    <a:srgbClr val="C0C0C0"/>
                  </a:outerShdw>
                </a:effectLst>
              </a:rPr>
              <a:t>Total Current Assets	</a:t>
            </a:r>
            <a:r>
              <a:rPr lang="en-US" sz="2000" b="1" u="sng" dirty="0">
                <a:solidFill>
                  <a:srgbClr val="FE2514"/>
                </a:solidFill>
                <a:effectLst>
                  <a:outerShdw blurRad="38100" dist="38100" dir="2700000" algn="tl">
                    <a:srgbClr val="C0C0C0"/>
                  </a:outerShdw>
                </a:effectLst>
              </a:rPr>
              <a:t>$  4,000</a:t>
            </a:r>
            <a:r>
              <a:rPr lang="en-US" sz="2000" b="1" dirty="0"/>
              <a:t>       Notes Payable              </a:t>
            </a:r>
            <a:r>
              <a:rPr lang="en-US" sz="1600" b="1" u="sng" dirty="0"/>
              <a:t>   </a:t>
            </a:r>
            <a:r>
              <a:rPr lang="en-US" sz="2000" b="1" u="sng" dirty="0"/>
              <a:t> 2,000</a:t>
            </a:r>
          </a:p>
          <a:p>
            <a:pPr eaLnBrk="0" hangingPunct="0">
              <a:defRPr/>
            </a:pPr>
            <a:r>
              <a:rPr lang="en-US" sz="2000" b="1" dirty="0"/>
              <a:t>					         Tot.. </a:t>
            </a:r>
            <a:r>
              <a:rPr lang="en-US" sz="2000" b="1" dirty="0" err="1"/>
              <a:t>Lg</a:t>
            </a:r>
            <a:r>
              <a:rPr lang="en-US" sz="2000" b="1" dirty="0"/>
              <a:t>-Term </a:t>
            </a:r>
            <a:r>
              <a:rPr lang="en-US" sz="2000" b="1" dirty="0" err="1"/>
              <a:t>Liab</a:t>
            </a:r>
            <a:r>
              <a:rPr lang="en-US" sz="2000" b="1" dirty="0"/>
              <a:t>.    </a:t>
            </a:r>
            <a:r>
              <a:rPr lang="en-US" sz="2000" b="1" u="sng" dirty="0"/>
              <a:t>$</a:t>
            </a:r>
            <a:r>
              <a:rPr lang="en-US" sz="1600" b="1" u="sng" dirty="0"/>
              <a:t>  </a:t>
            </a:r>
            <a:r>
              <a:rPr lang="en-US" sz="2000" b="1" u="sng" dirty="0"/>
              <a:t>4,800</a:t>
            </a:r>
            <a:endParaRPr lang="en-US" sz="2000" b="1" dirty="0"/>
          </a:p>
          <a:p>
            <a:pPr eaLnBrk="0" hangingPunct="0">
              <a:defRPr/>
            </a:pPr>
            <a:r>
              <a:rPr lang="en-US" sz="2000" b="1" dirty="0"/>
              <a:t>Property, Plant and Equip:		   Total Liabilities	      </a:t>
            </a:r>
            <a:r>
              <a:rPr lang="en-US" sz="2000" b="1" u="sng" dirty="0"/>
              <a:t>$  6,000</a:t>
            </a:r>
            <a:endParaRPr lang="en-US" sz="2000" b="1" dirty="0"/>
          </a:p>
          <a:p>
            <a:pPr eaLnBrk="0" hangingPunct="0">
              <a:defRPr/>
            </a:pPr>
            <a:r>
              <a:rPr lang="en-US" sz="2000" b="1" dirty="0"/>
              <a:t>  Land				$     200                 </a:t>
            </a:r>
            <a:r>
              <a:rPr lang="en-US" sz="2000" b="1" dirty="0">
                <a:solidFill>
                  <a:schemeClr val="accent1"/>
                </a:solidFill>
              </a:rPr>
              <a:t> </a:t>
            </a:r>
            <a:r>
              <a:rPr lang="en-US" sz="2000" b="1" dirty="0">
                <a:solidFill>
                  <a:srgbClr val="9900FF"/>
                </a:solidFill>
              </a:rPr>
              <a:t>Equity</a:t>
            </a:r>
          </a:p>
          <a:p>
            <a:pPr eaLnBrk="0" hangingPunct="0">
              <a:defRPr/>
            </a:pPr>
            <a:r>
              <a:rPr lang="en-US" sz="2000" b="1" dirty="0"/>
              <a:t>  Building, net			    3,000   Contributed Capital	      $  1,000</a:t>
            </a:r>
          </a:p>
          <a:p>
            <a:pPr eaLnBrk="0" hangingPunct="0">
              <a:defRPr/>
            </a:pPr>
            <a:r>
              <a:rPr lang="en-US" sz="2000" b="1" dirty="0"/>
              <a:t>  Equipment, net		</a:t>
            </a:r>
            <a:r>
              <a:rPr lang="en-US" sz="2000" b="1" u="sng" dirty="0"/>
              <a:t>    2,800</a:t>
            </a:r>
            <a:r>
              <a:rPr lang="en-US" sz="2000" b="1" dirty="0"/>
              <a:t>   Retained Earnings          </a:t>
            </a:r>
            <a:r>
              <a:rPr lang="en-US" sz="1600" b="1" u="sng" dirty="0"/>
              <a:t>   </a:t>
            </a:r>
            <a:r>
              <a:rPr lang="en-US" sz="2000" b="1" u="sng" dirty="0"/>
              <a:t>  3,000</a:t>
            </a:r>
            <a:endParaRPr lang="en-US" sz="2000" b="1" dirty="0"/>
          </a:p>
          <a:p>
            <a:pPr eaLnBrk="0" hangingPunct="0">
              <a:defRPr/>
            </a:pPr>
            <a:r>
              <a:rPr lang="en-US" sz="2000" b="1" dirty="0"/>
              <a:t>    Total </a:t>
            </a:r>
            <a:r>
              <a:rPr lang="en-US" sz="2000" b="1" dirty="0" err="1"/>
              <a:t>Prop.,Plant</a:t>
            </a:r>
            <a:r>
              <a:rPr lang="en-US" sz="2000" b="1" dirty="0"/>
              <a:t>, Equip.	</a:t>
            </a:r>
            <a:r>
              <a:rPr lang="en-US" sz="2000" b="1" u="sng" dirty="0"/>
              <a:t>$  6,000</a:t>
            </a:r>
            <a:r>
              <a:rPr lang="en-US" sz="2000" b="1" dirty="0"/>
              <a:t>       Total Owners’ Equity  </a:t>
            </a:r>
            <a:r>
              <a:rPr lang="en-US" sz="2000" b="1" u="sng" dirty="0"/>
              <a:t>$  4,000</a:t>
            </a:r>
            <a:endParaRPr lang="en-US" sz="2000" b="1" dirty="0"/>
          </a:p>
          <a:p>
            <a:pPr eaLnBrk="0" hangingPunct="0">
              <a:defRPr/>
            </a:pPr>
            <a:r>
              <a:rPr lang="en-US" sz="2000" b="1" dirty="0"/>
              <a:t>Total Assets			</a:t>
            </a:r>
            <a:r>
              <a:rPr lang="en-US" sz="2000" b="1" u="sng" dirty="0"/>
              <a:t>$10,000</a:t>
            </a:r>
            <a:r>
              <a:rPr lang="en-US" sz="2000" b="1" dirty="0"/>
              <a:t>   Tot. </a:t>
            </a:r>
            <a:r>
              <a:rPr lang="en-US" sz="2000" b="1" dirty="0" err="1"/>
              <a:t>Liab</a:t>
            </a:r>
            <a:r>
              <a:rPr lang="en-US" sz="2000" b="1" dirty="0"/>
              <a:t>. and Own. Eq.  </a:t>
            </a:r>
            <a:r>
              <a:rPr lang="en-US" sz="2000" b="1" u="sng" dirty="0"/>
              <a:t>$10,000</a:t>
            </a:r>
            <a:endParaRPr lang="en-US" sz="2000" b="1" dirty="0"/>
          </a:p>
        </p:txBody>
      </p:sp>
      <p:sp>
        <p:nvSpPr>
          <p:cNvPr id="60422" name="Line 6"/>
          <p:cNvSpPr>
            <a:spLocks noChangeShapeType="1"/>
          </p:cNvSpPr>
          <p:nvPr/>
        </p:nvSpPr>
        <p:spPr bwMode="auto">
          <a:xfrm>
            <a:off x="3962400" y="57912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Line 7"/>
          <p:cNvSpPr>
            <a:spLocks noChangeShapeType="1"/>
          </p:cNvSpPr>
          <p:nvPr/>
        </p:nvSpPr>
        <p:spPr bwMode="auto">
          <a:xfrm>
            <a:off x="8077200" y="5791200"/>
            <a:ext cx="76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4" name="Line 8"/>
          <p:cNvSpPr>
            <a:spLocks noChangeShapeType="1"/>
          </p:cNvSpPr>
          <p:nvPr/>
        </p:nvSpPr>
        <p:spPr bwMode="auto">
          <a:xfrm>
            <a:off x="0" y="7620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4"/>
          <p:cNvSpPr>
            <a:spLocks noGrp="1" noChangeArrowheads="1"/>
          </p:cNvSpPr>
          <p:nvPr>
            <p:ph type="title"/>
          </p:nvPr>
        </p:nvSpPr>
        <p:spPr>
          <a:xfrm>
            <a:off x="304800" y="228600"/>
            <a:ext cx="8839200" cy="533400"/>
          </a:xfrm>
          <a:noFill/>
        </p:spPr>
        <p:txBody>
          <a:bodyPr lIns="90488" tIns="44450" rIns="90488" bIns="44450"/>
          <a:lstStyle/>
          <a:p>
            <a:pPr eaLnBrk="1" hangingPunct="1"/>
            <a:r>
              <a:rPr lang="en-US" sz="3600" smtClean="0"/>
              <a:t>Winona Co. Balance Sheet at Dec. 31</a:t>
            </a:r>
            <a:endParaRPr lang="en-US" smtClean="0"/>
          </a:p>
        </p:txBody>
      </p:sp>
      <p:sp>
        <p:nvSpPr>
          <p:cNvPr id="189445" name="Text Box 5"/>
          <p:cNvSpPr txBox="1">
            <a:spLocks noChangeArrowheads="1"/>
          </p:cNvSpPr>
          <p:nvPr/>
        </p:nvSpPr>
        <p:spPr bwMode="auto">
          <a:xfrm>
            <a:off x="228600" y="762000"/>
            <a:ext cx="8915400" cy="2895600"/>
          </a:xfrm>
          <a:prstGeom prst="rect">
            <a:avLst/>
          </a:prstGeom>
          <a:solidFill>
            <a:schemeClr val="bg1"/>
          </a:solidFill>
          <a:ln w="12700">
            <a:noFill/>
            <a:miter lim="800000"/>
            <a:headEnd/>
            <a:tailEnd/>
          </a:ln>
          <a:effectLst/>
        </p:spPr>
        <p:txBody>
          <a:bodyPr>
            <a:spAutoFit/>
          </a:bodyPr>
          <a:lstStyle/>
          <a:p>
            <a:pPr eaLnBrk="0" hangingPunct="0">
              <a:defRPr/>
            </a:pPr>
            <a:r>
              <a:rPr lang="en-US" b="1"/>
              <a:t>                       </a:t>
            </a:r>
            <a:r>
              <a:rPr lang="en-US" sz="2000" b="1" i="1" u="sng">
                <a:solidFill>
                  <a:srgbClr val="9900FF"/>
                </a:solidFill>
                <a:effectLst>
                  <a:outerShdw blurRad="38100" dist="38100" dir="2700000" algn="tl">
                    <a:srgbClr val="C0C0C0"/>
                  </a:outerShdw>
                </a:effectLst>
              </a:rPr>
              <a:t>Assets</a:t>
            </a:r>
            <a:r>
              <a:rPr lang="en-US" sz="2000" b="1"/>
              <a:t>		     </a:t>
            </a:r>
            <a:r>
              <a:rPr lang="en-US" sz="2000" b="1" i="1" u="sng">
                <a:solidFill>
                  <a:srgbClr val="9900FF"/>
                </a:solidFill>
                <a:effectLst>
                  <a:outerShdw blurRad="38100" dist="38100" dir="2700000" algn="tl">
                    <a:srgbClr val="C0C0C0"/>
                  </a:outerShdw>
                </a:effectLst>
              </a:rPr>
              <a:t>Liabilities and Owners’ Equity</a:t>
            </a:r>
            <a:endParaRPr lang="en-US" sz="2000" b="1">
              <a:solidFill>
                <a:srgbClr val="9900FF"/>
              </a:solidFill>
            </a:endParaRPr>
          </a:p>
          <a:p>
            <a:pPr eaLnBrk="0" hangingPunct="0">
              <a:defRPr/>
            </a:pPr>
            <a:r>
              <a:rPr lang="en-US" sz="2000" b="1">
                <a:solidFill>
                  <a:srgbClr val="FE2514"/>
                </a:solidFill>
                <a:effectLst>
                  <a:outerShdw blurRad="38100" dist="38100" dir="2700000" algn="tl">
                    <a:srgbClr val="C0C0C0"/>
                  </a:outerShdw>
                </a:effectLst>
              </a:rPr>
              <a:t>Current Assets:</a:t>
            </a:r>
            <a:r>
              <a:rPr lang="en-US" sz="2000" b="1"/>
              <a:t>			   </a:t>
            </a:r>
            <a:r>
              <a:rPr lang="en-US" sz="2000" b="1">
                <a:solidFill>
                  <a:srgbClr val="FE2514"/>
                </a:solidFill>
                <a:effectLst>
                  <a:outerShdw blurRad="38100" dist="38100" dir="2700000" algn="tl">
                    <a:srgbClr val="C0C0C0"/>
                  </a:outerShdw>
                </a:effectLst>
              </a:rPr>
              <a:t>Current Liabilities:</a:t>
            </a:r>
            <a:endParaRPr lang="en-US" sz="2000" b="1"/>
          </a:p>
          <a:p>
            <a:pPr eaLnBrk="0" hangingPunct="0">
              <a:defRPr/>
            </a:pPr>
            <a:r>
              <a:rPr lang="en-US" sz="2000" b="1"/>
              <a:t>  Cash				$     100       Accounts Payable	      $     800</a:t>
            </a:r>
          </a:p>
          <a:p>
            <a:pPr eaLnBrk="0" hangingPunct="0">
              <a:defRPr/>
            </a:pPr>
            <a:r>
              <a:rPr lang="en-US" sz="2000" b="1"/>
              <a:t>  Marketable Securities	       300       Notes Payable		700</a:t>
            </a:r>
          </a:p>
          <a:p>
            <a:pPr eaLnBrk="0" hangingPunct="0">
              <a:defRPr/>
            </a:pPr>
            <a:r>
              <a:rPr lang="en-US" sz="2000" b="1"/>
              <a:t>  Accounts Receivable		       600       Unearned Revenue      </a:t>
            </a:r>
            <a:r>
              <a:rPr lang="en-US" sz="2000" b="1" u="sng"/>
              <a:t>    </a:t>
            </a:r>
            <a:r>
              <a:rPr lang="en-US" sz="1200" b="1" u="sng"/>
              <a:t> </a:t>
            </a:r>
            <a:r>
              <a:rPr lang="en-US" b="1" u="sng"/>
              <a:t>  </a:t>
            </a:r>
            <a:r>
              <a:rPr lang="en-US" sz="2000" b="1" u="sng"/>
              <a:t>300</a:t>
            </a:r>
            <a:endParaRPr lang="en-US" sz="2000" b="1"/>
          </a:p>
          <a:p>
            <a:pPr eaLnBrk="0" hangingPunct="0">
              <a:defRPr/>
            </a:pPr>
            <a:r>
              <a:rPr lang="en-US" sz="2000" b="1"/>
              <a:t>  Office Supplies		         40	          </a:t>
            </a:r>
            <a:r>
              <a:rPr lang="en-US" sz="2000" b="1">
                <a:solidFill>
                  <a:srgbClr val="FE2514"/>
                </a:solidFill>
                <a:effectLst>
                  <a:outerShdw blurRad="38100" dist="38100" dir="2700000" algn="tl">
                    <a:srgbClr val="C0C0C0"/>
                  </a:outerShdw>
                </a:effectLst>
              </a:rPr>
              <a:t>Total Cur. Liab.         </a:t>
            </a:r>
            <a:r>
              <a:rPr lang="en-US" sz="2000" b="1" u="sng">
                <a:solidFill>
                  <a:srgbClr val="FE2514"/>
                </a:solidFill>
                <a:effectLst>
                  <a:outerShdw blurRad="38100" dist="38100" dir="2700000" algn="tl">
                    <a:srgbClr val="C0C0C0"/>
                  </a:outerShdw>
                </a:effectLst>
              </a:rPr>
              <a:t>$  1,800</a:t>
            </a:r>
            <a:endParaRPr lang="en-US" sz="2000" b="1"/>
          </a:p>
          <a:p>
            <a:pPr eaLnBrk="0" hangingPunct="0">
              <a:defRPr/>
            </a:pPr>
            <a:r>
              <a:rPr lang="en-US" sz="2000" b="1"/>
              <a:t>  Inventory  			    2,900 </a:t>
            </a:r>
          </a:p>
          <a:p>
            <a:pPr eaLnBrk="0" hangingPunct="0">
              <a:defRPr/>
            </a:pPr>
            <a:r>
              <a:rPr lang="en-US" sz="2000" b="1"/>
              <a:t>  Prepaid Insurance		</a:t>
            </a:r>
            <a:r>
              <a:rPr lang="en-US" sz="2000" b="1" u="sng"/>
              <a:t>         60</a:t>
            </a:r>
            <a:r>
              <a:rPr lang="en-US" sz="2000" b="1"/>
              <a:t>       </a:t>
            </a:r>
          </a:p>
          <a:p>
            <a:pPr eaLnBrk="0" hangingPunct="0">
              <a:defRPr/>
            </a:pPr>
            <a:r>
              <a:rPr lang="en-US" sz="2000" b="1"/>
              <a:t>    </a:t>
            </a:r>
            <a:r>
              <a:rPr lang="en-US" sz="2000" b="1">
                <a:solidFill>
                  <a:srgbClr val="FE2514"/>
                </a:solidFill>
                <a:effectLst>
                  <a:outerShdw blurRad="38100" dist="38100" dir="2700000" algn="tl">
                    <a:srgbClr val="C0C0C0"/>
                  </a:outerShdw>
                </a:effectLst>
              </a:rPr>
              <a:t>Total Current Assets	</a:t>
            </a:r>
            <a:r>
              <a:rPr lang="en-US" sz="2000" b="1" u="sng">
                <a:solidFill>
                  <a:srgbClr val="FE2514"/>
                </a:solidFill>
                <a:effectLst>
                  <a:outerShdw blurRad="38100" dist="38100" dir="2700000" algn="tl">
                    <a:srgbClr val="C0C0C0"/>
                  </a:outerShdw>
                </a:effectLst>
              </a:rPr>
              <a:t>$  4,000</a:t>
            </a:r>
            <a:r>
              <a:rPr lang="en-US" sz="2000" b="1"/>
              <a:t>     				       </a:t>
            </a:r>
          </a:p>
        </p:txBody>
      </p:sp>
      <p:sp>
        <p:nvSpPr>
          <p:cNvPr id="61446" name="Line 6"/>
          <p:cNvSpPr>
            <a:spLocks noChangeShapeType="1"/>
          </p:cNvSpPr>
          <p:nvPr/>
        </p:nvSpPr>
        <p:spPr bwMode="auto">
          <a:xfrm>
            <a:off x="0" y="37338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Text Box 7"/>
          <p:cNvSpPr txBox="1">
            <a:spLocks noChangeArrowheads="1"/>
          </p:cNvSpPr>
          <p:nvPr/>
        </p:nvSpPr>
        <p:spPr bwMode="auto">
          <a:xfrm>
            <a:off x="7620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Times New Roman" pitchFamily="18" charset="0"/>
              </a:rPr>
              <a:t>Current Ratio  = </a:t>
            </a:r>
          </a:p>
        </p:txBody>
      </p:sp>
      <p:sp>
        <p:nvSpPr>
          <p:cNvPr id="189448" name="Text Box 8"/>
          <p:cNvSpPr txBox="1">
            <a:spLocks noChangeArrowheads="1"/>
          </p:cNvSpPr>
          <p:nvPr/>
        </p:nvSpPr>
        <p:spPr bwMode="auto">
          <a:xfrm>
            <a:off x="2971800" y="4191000"/>
            <a:ext cx="2667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latin typeface="Times New Roman" pitchFamily="18" charset="0"/>
              </a:rPr>
              <a:t>   </a:t>
            </a:r>
            <a:r>
              <a:rPr lang="en-US" b="1" dirty="0">
                <a:latin typeface="Times New Roman" pitchFamily="18" charset="0"/>
              </a:rPr>
              <a:t>Current Assets</a:t>
            </a:r>
          </a:p>
          <a:p>
            <a:pPr>
              <a:spcBef>
                <a:spcPct val="50000"/>
              </a:spcBef>
            </a:pPr>
            <a:r>
              <a:rPr lang="en-US" b="1" dirty="0">
                <a:latin typeface="Times New Roman" pitchFamily="18" charset="0"/>
              </a:rPr>
              <a:t>Current Liabilities</a:t>
            </a:r>
            <a:endParaRPr lang="en-US" dirty="0">
              <a:latin typeface="Times New Roman" pitchFamily="18" charset="0"/>
            </a:endParaRPr>
          </a:p>
        </p:txBody>
      </p:sp>
      <p:sp>
        <p:nvSpPr>
          <p:cNvPr id="61449" name="Line 9"/>
          <p:cNvSpPr>
            <a:spLocks noChangeShapeType="1"/>
          </p:cNvSpPr>
          <p:nvPr/>
        </p:nvSpPr>
        <p:spPr bwMode="auto">
          <a:xfrm>
            <a:off x="2895600" y="4572000"/>
            <a:ext cx="251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0" name="Text Box 10"/>
          <p:cNvSpPr txBox="1">
            <a:spLocks noChangeArrowheads="1"/>
          </p:cNvSpPr>
          <p:nvPr/>
        </p:nvSpPr>
        <p:spPr bwMode="auto">
          <a:xfrm>
            <a:off x="54864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Times New Roman" pitchFamily="18" charset="0"/>
              </a:rPr>
              <a:t>=</a:t>
            </a:r>
          </a:p>
        </p:txBody>
      </p:sp>
      <p:sp>
        <p:nvSpPr>
          <p:cNvPr id="189451" name="Text Box 11"/>
          <p:cNvSpPr txBox="1">
            <a:spLocks noChangeArrowheads="1"/>
          </p:cNvSpPr>
          <p:nvPr/>
        </p:nvSpPr>
        <p:spPr bwMode="auto">
          <a:xfrm>
            <a:off x="6096000" y="41910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New Roman" pitchFamily="18" charset="0"/>
              </a:rPr>
              <a:t>$4,000</a:t>
            </a:r>
          </a:p>
          <a:p>
            <a:pPr>
              <a:spcBef>
                <a:spcPct val="50000"/>
              </a:spcBef>
            </a:pPr>
            <a:r>
              <a:rPr lang="en-US" b="1" dirty="0">
                <a:latin typeface="Times New Roman" pitchFamily="18" charset="0"/>
              </a:rPr>
              <a:t>$1,800</a:t>
            </a:r>
          </a:p>
        </p:txBody>
      </p:sp>
      <p:sp>
        <p:nvSpPr>
          <p:cNvPr id="61452" name="Line 12"/>
          <p:cNvSpPr>
            <a:spLocks noChangeShapeType="1"/>
          </p:cNvSpPr>
          <p:nvPr/>
        </p:nvSpPr>
        <p:spPr bwMode="auto">
          <a:xfrm>
            <a:off x="5943600" y="4572000"/>
            <a:ext cx="121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Text Box 13"/>
          <p:cNvSpPr txBox="1">
            <a:spLocks noChangeArrowheads="1"/>
          </p:cNvSpPr>
          <p:nvPr/>
        </p:nvSpPr>
        <p:spPr bwMode="auto">
          <a:xfrm>
            <a:off x="7239000" y="4343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Times New Roman" pitchFamily="18" charset="0"/>
              </a:rPr>
              <a:t>=</a:t>
            </a:r>
          </a:p>
        </p:txBody>
      </p:sp>
      <p:sp>
        <p:nvSpPr>
          <p:cNvPr id="189454" name="Text Box 14"/>
          <p:cNvSpPr txBox="1">
            <a:spLocks noChangeArrowheads="1"/>
          </p:cNvSpPr>
          <p:nvPr/>
        </p:nvSpPr>
        <p:spPr bwMode="auto">
          <a:xfrm>
            <a:off x="7696200" y="4343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Times New Roman" pitchFamily="18" charset="0"/>
              </a:rPr>
              <a:t>2.22 to 1</a:t>
            </a:r>
          </a:p>
        </p:txBody>
      </p:sp>
      <p:sp>
        <p:nvSpPr>
          <p:cNvPr id="189455" name="Text Box 15"/>
          <p:cNvSpPr txBox="1">
            <a:spLocks noChangeArrowheads="1"/>
          </p:cNvSpPr>
          <p:nvPr/>
        </p:nvSpPr>
        <p:spPr bwMode="auto">
          <a:xfrm>
            <a:off x="762000" y="5257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New Roman" pitchFamily="18" charset="0"/>
              </a:rPr>
              <a:t>You have $2.22 of current assets for each $1 of current liabilities.</a:t>
            </a:r>
            <a:endParaRPr lang="en-US" dirty="0">
              <a:latin typeface="Times New Roman" pitchFamily="18" charset="0"/>
            </a:endParaRPr>
          </a:p>
        </p:txBody>
      </p:sp>
      <p:sp>
        <p:nvSpPr>
          <p:cNvPr id="189456" name="Text Box 16"/>
          <p:cNvSpPr txBox="1">
            <a:spLocks noChangeArrowheads="1"/>
          </p:cNvSpPr>
          <p:nvPr/>
        </p:nvSpPr>
        <p:spPr bwMode="auto">
          <a:xfrm>
            <a:off x="3200400" y="5867400"/>
            <a:ext cx="2438400" cy="457200"/>
          </a:xfrm>
          <a:prstGeom prst="rect">
            <a:avLst/>
          </a:prstGeom>
          <a:solidFill>
            <a:schemeClr val="tx1"/>
          </a:solidFill>
          <a:ln w="12700">
            <a:noFill/>
            <a:miter lim="800000"/>
            <a:headEnd/>
            <a:tailEnd/>
          </a:ln>
          <a:effectLst/>
        </p:spPr>
        <p:txBody>
          <a:bodyPr>
            <a:spAutoFit/>
          </a:bodyPr>
          <a:lstStyle/>
          <a:p>
            <a:pPr algn="ctr" eaLnBrk="0" hangingPunct="0">
              <a:spcBef>
                <a:spcPct val="50000"/>
              </a:spcBef>
              <a:defRPr/>
            </a:pPr>
            <a:r>
              <a:rPr lang="en-US" b="1">
                <a:solidFill>
                  <a:srgbClr val="FE2514"/>
                </a:solidFill>
                <a:effectLst>
                  <a:outerShdw blurRad="38100" dist="38100" dir="2700000" algn="tl">
                    <a:srgbClr val="000000"/>
                  </a:outerShdw>
                </a:effectLst>
                <a:latin typeface="Times New Roman" pitchFamily="18" charset="0"/>
              </a:rPr>
              <a:t>Is that enough?</a:t>
            </a:r>
            <a:endParaRPr lang="en-US">
              <a:latin typeface="Times New Roman" pitchFamily="18" charset="0"/>
            </a:endParaRPr>
          </a:p>
        </p:txBody>
      </p:sp>
      <p:sp>
        <p:nvSpPr>
          <p:cNvPr id="61457" name="Line 17"/>
          <p:cNvSpPr>
            <a:spLocks noChangeShapeType="1"/>
          </p:cNvSpPr>
          <p:nvPr/>
        </p:nvSpPr>
        <p:spPr bwMode="auto">
          <a:xfrm>
            <a:off x="0" y="8382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9448">
                                            <p:txEl>
                                              <p:pRg st="0" end="0"/>
                                            </p:txEl>
                                          </p:spTgt>
                                        </p:tgtEl>
                                        <p:attrNameLst>
                                          <p:attrName>style.visibility</p:attrName>
                                        </p:attrNameLst>
                                      </p:cBhvr>
                                      <p:to>
                                        <p:strVal val="visible"/>
                                      </p:to>
                                    </p:set>
                                    <p:anim calcmode="lin" valueType="num">
                                      <p:cBhvr additive="base">
                                        <p:cTn id="7" dur="500" fill="hold"/>
                                        <p:tgtEl>
                                          <p:spTgt spid="1894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944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9448">
                                            <p:txEl>
                                              <p:pRg st="1" end="1"/>
                                            </p:txEl>
                                          </p:spTgt>
                                        </p:tgtEl>
                                        <p:attrNameLst>
                                          <p:attrName>style.visibility</p:attrName>
                                        </p:attrNameLst>
                                      </p:cBhvr>
                                      <p:to>
                                        <p:strVal val="visible"/>
                                      </p:to>
                                    </p:set>
                                    <p:anim calcmode="lin" valueType="num">
                                      <p:cBhvr additive="base">
                                        <p:cTn id="12" dur="500" fill="hold"/>
                                        <p:tgtEl>
                                          <p:spTgt spid="189448">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94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89451">
                                            <p:txEl>
                                              <p:pRg st="0" end="0"/>
                                            </p:txEl>
                                          </p:spTgt>
                                        </p:tgtEl>
                                        <p:attrNameLst>
                                          <p:attrName>style.visibility</p:attrName>
                                        </p:attrNameLst>
                                      </p:cBhvr>
                                      <p:to>
                                        <p:strVal val="visible"/>
                                      </p:to>
                                    </p:set>
                                    <p:anim calcmode="lin" valueType="num">
                                      <p:cBhvr additive="base">
                                        <p:cTn id="18" dur="500" fill="hold"/>
                                        <p:tgtEl>
                                          <p:spTgt spid="18945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89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89451">
                                            <p:txEl>
                                              <p:pRg st="1" end="1"/>
                                            </p:txEl>
                                          </p:spTgt>
                                        </p:tgtEl>
                                        <p:attrNameLst>
                                          <p:attrName>style.visibility</p:attrName>
                                        </p:attrNameLst>
                                      </p:cBhvr>
                                      <p:to>
                                        <p:strVal val="visible"/>
                                      </p:to>
                                    </p:set>
                                    <p:anim calcmode="lin" valueType="num">
                                      <p:cBhvr additive="base">
                                        <p:cTn id="24" dur="500" fill="hold"/>
                                        <p:tgtEl>
                                          <p:spTgt spid="189451">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9451">
                                            <p:txEl>
                                              <p:pRg st="1" end="1"/>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189454"/>
                                        </p:tgtEl>
                                        <p:attrNameLst>
                                          <p:attrName>style.visibility</p:attrName>
                                        </p:attrNameLst>
                                      </p:cBhvr>
                                      <p:to>
                                        <p:strVal val="visible"/>
                                      </p:to>
                                    </p:set>
                                    <p:anim calcmode="lin" valueType="num">
                                      <p:cBhvr additive="base">
                                        <p:cTn id="29" dur="500" fill="hold"/>
                                        <p:tgtEl>
                                          <p:spTgt spid="189454"/>
                                        </p:tgtEl>
                                        <p:attrNameLst>
                                          <p:attrName>ppt_x</p:attrName>
                                        </p:attrNameLst>
                                      </p:cBhvr>
                                      <p:tavLst>
                                        <p:tav tm="0">
                                          <p:val>
                                            <p:strVal val="1+#ppt_w/2"/>
                                          </p:val>
                                        </p:tav>
                                        <p:tav tm="100000">
                                          <p:val>
                                            <p:strVal val="#ppt_x"/>
                                          </p:val>
                                        </p:tav>
                                      </p:tavLst>
                                    </p:anim>
                                    <p:anim calcmode="lin" valueType="num">
                                      <p:cBhvr additive="base">
                                        <p:cTn id="30" dur="500" fill="hold"/>
                                        <p:tgtEl>
                                          <p:spTgt spid="1894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000"/>
                            </p:stCondLst>
                            <p:childTnLst>
                              <p:par>
                                <p:cTn id="32" presetID="2" presetClass="entr" presetSubtype="1" fill="hold" grpId="0" nodeType="afterEffect">
                                  <p:stCondLst>
                                    <p:cond delay="0"/>
                                  </p:stCondLst>
                                  <p:childTnLst>
                                    <p:set>
                                      <p:cBhvr>
                                        <p:cTn id="33" dur="1" fill="hold">
                                          <p:stCondLst>
                                            <p:cond delay="0"/>
                                          </p:stCondLst>
                                        </p:cTn>
                                        <p:tgtEl>
                                          <p:spTgt spid="189455"/>
                                        </p:tgtEl>
                                        <p:attrNameLst>
                                          <p:attrName>style.visibility</p:attrName>
                                        </p:attrNameLst>
                                      </p:cBhvr>
                                      <p:to>
                                        <p:strVal val="visible"/>
                                      </p:to>
                                    </p:set>
                                    <p:anim calcmode="lin" valueType="num">
                                      <p:cBhvr additive="base">
                                        <p:cTn id="34" dur="500" fill="hold"/>
                                        <p:tgtEl>
                                          <p:spTgt spid="189455"/>
                                        </p:tgtEl>
                                        <p:attrNameLst>
                                          <p:attrName>ppt_x</p:attrName>
                                        </p:attrNameLst>
                                      </p:cBhvr>
                                      <p:tavLst>
                                        <p:tav tm="0">
                                          <p:val>
                                            <p:strVal val="#ppt_x"/>
                                          </p:val>
                                        </p:tav>
                                        <p:tav tm="100000">
                                          <p:val>
                                            <p:strVal val="#ppt_x"/>
                                          </p:val>
                                        </p:tav>
                                      </p:tavLst>
                                    </p:anim>
                                    <p:anim calcmode="lin" valueType="num">
                                      <p:cBhvr additive="base">
                                        <p:cTn id="35" dur="500" fill="hold"/>
                                        <p:tgtEl>
                                          <p:spTgt spid="189455"/>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189456"/>
                                        </p:tgtEl>
                                        <p:attrNameLst>
                                          <p:attrName>style.visibility</p:attrName>
                                        </p:attrNameLst>
                                      </p:cBhvr>
                                      <p:to>
                                        <p:strVal val="visible"/>
                                      </p:to>
                                    </p:set>
                                    <p:anim calcmode="lin" valueType="num">
                                      <p:cBhvr additive="base">
                                        <p:cTn id="39" dur="500" fill="hold"/>
                                        <p:tgtEl>
                                          <p:spTgt spid="189456"/>
                                        </p:tgtEl>
                                        <p:attrNameLst>
                                          <p:attrName>ppt_x</p:attrName>
                                        </p:attrNameLst>
                                      </p:cBhvr>
                                      <p:tavLst>
                                        <p:tav tm="0">
                                          <p:val>
                                            <p:strVal val="#ppt_x"/>
                                          </p:val>
                                        </p:tav>
                                        <p:tav tm="100000">
                                          <p:val>
                                            <p:strVal val="#ppt_x"/>
                                          </p:val>
                                        </p:tav>
                                      </p:tavLst>
                                    </p:anim>
                                    <p:anim calcmode="lin" valueType="num">
                                      <p:cBhvr additive="base">
                                        <p:cTn id="40" dur="500" fill="hold"/>
                                        <p:tgtEl>
                                          <p:spTgt spid="1894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build="p" autoUpdateAnimBg="0" advAuto="0"/>
      <p:bldP spid="189451" grpId="0" build="p" autoUpdateAnimBg="0"/>
      <p:bldP spid="189454" grpId="0" autoUpdateAnimBg="0"/>
      <p:bldP spid="189455" grpId="0" autoUpdateAnimBg="0"/>
      <p:bldP spid="18945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Key Features of Internal Control</a:t>
            </a:r>
          </a:p>
        </p:txBody>
      </p:sp>
      <p:sp>
        <p:nvSpPr>
          <p:cNvPr id="34824" name="Text Box 8"/>
          <p:cNvSpPr txBox="1">
            <a:spLocks noChangeArrowheads="1"/>
          </p:cNvSpPr>
          <p:nvPr/>
        </p:nvSpPr>
        <p:spPr bwMode="auto">
          <a:xfrm>
            <a:off x="762000" y="1752600"/>
            <a:ext cx="7924800" cy="4146550"/>
          </a:xfrm>
          <a:prstGeom prst="rect">
            <a:avLst/>
          </a:prstGeom>
          <a:noFill/>
          <a:ln w="9525">
            <a:noFill/>
            <a:miter lim="800000"/>
            <a:headEnd/>
            <a:tailEnd/>
          </a:ln>
          <a:effectLst/>
        </p:spPr>
        <p:txBody>
          <a:bodyPr>
            <a:spAutoFit/>
          </a:bodyPr>
          <a:lstStyle/>
          <a:p>
            <a:pPr marL="457200" indent="-457200">
              <a:spcBef>
                <a:spcPct val="15000"/>
              </a:spcBef>
              <a:buFontTx/>
              <a:buAutoNum type="arabicPeriod"/>
              <a:defRPr/>
            </a:pPr>
            <a:r>
              <a:rPr lang="en-US" sz="2600">
                <a:effectLst>
                  <a:outerShdw blurRad="38100" dist="38100" dir="2700000" algn="tl">
                    <a:srgbClr val="C0C0C0"/>
                  </a:outerShdw>
                </a:effectLst>
              </a:rPr>
              <a:t>Separation of Duties</a:t>
            </a:r>
          </a:p>
          <a:p>
            <a:pPr marL="457200" indent="-457200">
              <a:spcBef>
                <a:spcPct val="15000"/>
              </a:spcBef>
              <a:buFontTx/>
              <a:buAutoNum type="arabicPeriod"/>
              <a:defRPr/>
            </a:pPr>
            <a:r>
              <a:rPr lang="en-US" sz="2600">
                <a:effectLst>
                  <a:outerShdw blurRad="38100" dist="38100" dir="2700000" algn="tl">
                    <a:srgbClr val="C0C0C0"/>
                  </a:outerShdw>
                </a:effectLst>
              </a:rPr>
              <a:t>Quality of Employees</a:t>
            </a:r>
          </a:p>
          <a:p>
            <a:pPr marL="457200" indent="-457200">
              <a:spcBef>
                <a:spcPct val="15000"/>
              </a:spcBef>
              <a:buFontTx/>
              <a:buAutoNum type="arabicPeriod"/>
              <a:defRPr/>
            </a:pPr>
            <a:r>
              <a:rPr lang="en-US" sz="2600">
                <a:effectLst>
                  <a:outerShdw blurRad="38100" dist="38100" dir="2700000" algn="tl">
                    <a:srgbClr val="C0C0C0"/>
                  </a:outerShdw>
                </a:effectLst>
              </a:rPr>
              <a:t>Bonded Employees</a:t>
            </a:r>
          </a:p>
          <a:p>
            <a:pPr marL="457200" indent="-457200">
              <a:spcBef>
                <a:spcPct val="15000"/>
              </a:spcBef>
              <a:buFontTx/>
              <a:buAutoNum type="arabicPeriod"/>
              <a:defRPr/>
            </a:pPr>
            <a:r>
              <a:rPr lang="en-US" sz="2600">
                <a:effectLst>
                  <a:outerShdw blurRad="38100" dist="38100" dir="2700000" algn="tl">
                    <a:srgbClr val="C0C0C0"/>
                  </a:outerShdw>
                </a:effectLst>
              </a:rPr>
              <a:t>Required Absences</a:t>
            </a:r>
          </a:p>
          <a:p>
            <a:pPr marL="457200" indent="-457200">
              <a:spcBef>
                <a:spcPct val="15000"/>
              </a:spcBef>
              <a:buFontTx/>
              <a:buAutoNum type="arabicPeriod"/>
              <a:defRPr/>
            </a:pPr>
            <a:r>
              <a:rPr lang="en-US" sz="2600">
                <a:effectLst>
                  <a:outerShdw blurRad="38100" dist="38100" dir="2700000" algn="tl">
                    <a:srgbClr val="C0C0C0"/>
                  </a:outerShdw>
                </a:effectLst>
              </a:rPr>
              <a:t>Procedures Manual</a:t>
            </a:r>
          </a:p>
          <a:p>
            <a:pPr marL="457200" indent="-457200">
              <a:spcBef>
                <a:spcPct val="15000"/>
              </a:spcBef>
              <a:buFontTx/>
              <a:buAutoNum type="arabicPeriod"/>
              <a:defRPr/>
            </a:pPr>
            <a:r>
              <a:rPr lang="en-US" sz="2600">
                <a:effectLst>
                  <a:outerShdw blurRad="38100" dist="38100" dir="2700000" algn="tl">
                    <a:srgbClr val="C0C0C0"/>
                  </a:outerShdw>
                </a:effectLst>
              </a:rPr>
              <a:t>Authority and Responsibility</a:t>
            </a:r>
          </a:p>
          <a:p>
            <a:pPr marL="457200" indent="-457200">
              <a:spcBef>
                <a:spcPct val="15000"/>
              </a:spcBef>
              <a:buFontTx/>
              <a:buAutoNum type="arabicPeriod"/>
              <a:defRPr/>
            </a:pPr>
            <a:r>
              <a:rPr lang="en-US" sz="2600">
                <a:effectLst>
                  <a:outerShdw blurRad="38100" dist="38100" dir="2700000" algn="tl">
                    <a:srgbClr val="C0C0C0"/>
                  </a:outerShdw>
                </a:effectLst>
              </a:rPr>
              <a:t>Prenumbered Documents</a:t>
            </a:r>
          </a:p>
          <a:p>
            <a:pPr marL="457200" indent="-457200">
              <a:spcBef>
                <a:spcPct val="15000"/>
              </a:spcBef>
              <a:buFontTx/>
              <a:buAutoNum type="arabicPeriod"/>
              <a:defRPr/>
            </a:pPr>
            <a:r>
              <a:rPr lang="en-US" sz="2600">
                <a:effectLst>
                  <a:outerShdw blurRad="38100" dist="38100" dir="2700000" algn="tl">
                    <a:srgbClr val="C0C0C0"/>
                  </a:outerShdw>
                </a:effectLst>
              </a:rPr>
              <a:t>Physical Control</a:t>
            </a:r>
          </a:p>
          <a:p>
            <a:pPr marL="457200" indent="-457200">
              <a:spcBef>
                <a:spcPct val="15000"/>
              </a:spcBef>
              <a:buFontTx/>
              <a:buAutoNum type="arabicPeriod"/>
              <a:defRPr/>
            </a:pPr>
            <a:r>
              <a:rPr lang="en-US" sz="2600">
                <a:effectLst>
                  <a:outerShdw blurRad="38100" dist="38100" dir="2700000" algn="tl">
                    <a:srgbClr val="C0C0C0"/>
                  </a:outerShdw>
                </a:effectLst>
              </a:rPr>
              <a:t>Performance Evaluations</a:t>
            </a:r>
          </a:p>
        </p:txBody>
      </p:sp>
      <p:pic>
        <p:nvPicPr>
          <p:cNvPr id="17412" name="Picture 11" descr="j0237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590800"/>
            <a:ext cx="2462213" cy="18716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7"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8" name="Rectangle 4"/>
          <p:cNvSpPr>
            <a:spLocks noGrp="1" noChangeArrowheads="1"/>
          </p:cNvSpPr>
          <p:nvPr>
            <p:ph type="title"/>
          </p:nvPr>
        </p:nvSpPr>
        <p:spPr>
          <a:noFill/>
        </p:spPr>
        <p:txBody>
          <a:bodyPr lIns="90488" tIns="44450" rIns="90488" bIns="44450"/>
          <a:lstStyle/>
          <a:p>
            <a:pPr eaLnBrk="1" hangingPunct="1"/>
            <a:r>
              <a:rPr lang="en-US" smtClean="0"/>
              <a:t>The Current Ratio</a:t>
            </a:r>
          </a:p>
        </p:txBody>
      </p:sp>
      <p:sp>
        <p:nvSpPr>
          <p:cNvPr id="62469" name="Rectangle 5" descr="Rectangle: Click to edit Master text styles&#10;Second level&#10;Third level&#10;Fourth level&#10;Fifth level"/>
          <p:cNvSpPr>
            <a:spLocks noGrp="1" noChangeArrowheads="1"/>
          </p:cNvSpPr>
          <p:nvPr>
            <p:ph type="body" sz="half" idx="2"/>
          </p:nvPr>
        </p:nvSpPr>
        <p:spPr>
          <a:xfrm>
            <a:off x="3352800" y="1676400"/>
            <a:ext cx="5791200" cy="2362200"/>
          </a:xfrm>
          <a:noFill/>
        </p:spPr>
        <p:txBody>
          <a:bodyPr lIns="90488" tIns="44450" rIns="90488" bIns="44450"/>
          <a:lstStyle/>
          <a:p>
            <a:pPr eaLnBrk="1" hangingPunct="1">
              <a:buFontTx/>
              <a:buNone/>
            </a:pPr>
            <a:r>
              <a:rPr lang="en-US" sz="2800" smtClean="0"/>
              <a:t>Rough “Rule of Thumb” is 2 to 1, but varies by industry.  (Many successful companies have a current ratio significantly less than 2.0.)</a:t>
            </a:r>
          </a:p>
        </p:txBody>
      </p:sp>
      <p:sp>
        <p:nvSpPr>
          <p:cNvPr id="191494" name="Text Box 6"/>
          <p:cNvSpPr txBox="1">
            <a:spLocks noChangeArrowheads="1"/>
          </p:cNvSpPr>
          <p:nvPr/>
        </p:nvSpPr>
        <p:spPr bwMode="auto">
          <a:xfrm>
            <a:off x="1828800" y="4038600"/>
            <a:ext cx="7086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5000"/>
              </a:lnSpc>
              <a:spcBef>
                <a:spcPct val="15000"/>
              </a:spcBef>
            </a:pPr>
            <a:r>
              <a:rPr lang="en-US">
                <a:latin typeface="Times New Roman" pitchFamily="18" charset="0"/>
              </a:rPr>
              <a:t>                       </a:t>
            </a:r>
            <a:r>
              <a:rPr lang="en-US" sz="2800" b="1">
                <a:solidFill>
                  <a:srgbClr val="FF0000"/>
                </a:solidFill>
                <a:latin typeface="Times New Roman" pitchFamily="18" charset="0"/>
              </a:rPr>
              <a:t>Question</a:t>
            </a:r>
            <a:r>
              <a:rPr lang="en-US" sz="2800" b="1">
                <a:latin typeface="Times New Roman" pitchFamily="18" charset="0"/>
              </a:rPr>
              <a:t>:  What if the Winona     </a:t>
            </a:r>
          </a:p>
          <a:p>
            <a:pPr>
              <a:lnSpc>
                <a:spcPct val="85000"/>
              </a:lnSpc>
              <a:spcBef>
                <a:spcPct val="15000"/>
              </a:spcBef>
            </a:pPr>
            <a:r>
              <a:rPr lang="en-US" sz="2800" b="1">
                <a:latin typeface="Times New Roman" pitchFamily="18" charset="0"/>
              </a:rPr>
              <a:t>                              Company is a </a:t>
            </a:r>
            <a:r>
              <a:rPr lang="en-US" sz="3200" b="1">
                <a:solidFill>
                  <a:srgbClr val="FF0000"/>
                </a:solidFill>
                <a:latin typeface="Times New Roman" pitchFamily="18" charset="0"/>
              </a:rPr>
              <a:t>toy</a:t>
            </a:r>
            <a:r>
              <a:rPr lang="en-US" sz="2800" b="1">
                <a:latin typeface="Times New Roman" pitchFamily="18" charset="0"/>
              </a:rPr>
              <a:t> retailer? </a:t>
            </a:r>
          </a:p>
          <a:p>
            <a:pPr>
              <a:spcBef>
                <a:spcPct val="50000"/>
              </a:spcBef>
            </a:pPr>
            <a:r>
              <a:rPr lang="en-US" sz="1400" b="1">
                <a:latin typeface="Times New Roman" pitchFamily="18" charset="0"/>
              </a:rPr>
              <a:t>  </a:t>
            </a:r>
          </a:p>
          <a:p>
            <a:r>
              <a:rPr lang="en-US" sz="2800" b="1">
                <a:latin typeface="Times New Roman" pitchFamily="18" charset="0"/>
              </a:rPr>
              <a:t> Does the company have adequate liquidity?</a:t>
            </a:r>
            <a:r>
              <a:rPr lang="en-US">
                <a:latin typeface="Times New Roman" pitchFamily="18" charset="0"/>
              </a:rPr>
              <a:t> </a:t>
            </a:r>
          </a:p>
        </p:txBody>
      </p:sp>
      <p:pic>
        <p:nvPicPr>
          <p:cNvPr id="62471" name="Picture 7" descr="Uaccou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43000"/>
            <a:ext cx="2987675" cy="2944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472" name="Text Box 8"/>
          <p:cNvSpPr txBox="1">
            <a:spLocks noChangeArrowheads="1"/>
          </p:cNvSpPr>
          <p:nvPr/>
        </p:nvSpPr>
        <p:spPr bwMode="auto">
          <a:xfrm rot="-10213848">
            <a:off x="990600" y="3733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solidFill>
                  <a:srgbClr val="0C0103"/>
                </a:solidFill>
              </a:rPr>
              <a:t>Ratios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1"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2" name="Rectangle 4"/>
          <p:cNvSpPr>
            <a:spLocks noGrp="1" noChangeArrowheads="1"/>
          </p:cNvSpPr>
          <p:nvPr>
            <p:ph type="title"/>
          </p:nvPr>
        </p:nvSpPr>
        <p:spPr>
          <a:xfrm>
            <a:off x="304800" y="228600"/>
            <a:ext cx="8839200" cy="533400"/>
          </a:xfrm>
          <a:noFill/>
        </p:spPr>
        <p:txBody>
          <a:bodyPr lIns="90488" tIns="44450" rIns="90488" bIns="44450"/>
          <a:lstStyle/>
          <a:p>
            <a:pPr eaLnBrk="1" hangingPunct="1"/>
            <a:r>
              <a:rPr lang="en-US" sz="3600" smtClean="0"/>
              <a:t>Winona Co. Balance Sheet at Dec. 31</a:t>
            </a:r>
            <a:endParaRPr lang="en-US" smtClean="0"/>
          </a:p>
        </p:txBody>
      </p:sp>
      <p:sp>
        <p:nvSpPr>
          <p:cNvPr id="193541" name="Text Box 5"/>
          <p:cNvSpPr txBox="1">
            <a:spLocks noChangeArrowheads="1"/>
          </p:cNvSpPr>
          <p:nvPr/>
        </p:nvSpPr>
        <p:spPr bwMode="auto">
          <a:xfrm>
            <a:off x="228600" y="762000"/>
            <a:ext cx="8915400" cy="2895600"/>
          </a:xfrm>
          <a:prstGeom prst="rect">
            <a:avLst/>
          </a:prstGeom>
          <a:solidFill>
            <a:schemeClr val="bg1"/>
          </a:solidFill>
          <a:ln w="12700">
            <a:noFill/>
            <a:miter lim="800000"/>
            <a:headEnd/>
            <a:tailEnd/>
          </a:ln>
          <a:effectLst/>
        </p:spPr>
        <p:txBody>
          <a:bodyPr>
            <a:spAutoFit/>
          </a:bodyPr>
          <a:lstStyle/>
          <a:p>
            <a:pPr eaLnBrk="0" hangingPunct="0">
              <a:defRPr/>
            </a:pPr>
            <a:r>
              <a:rPr lang="en-US" b="1"/>
              <a:t>                       </a:t>
            </a:r>
            <a:r>
              <a:rPr lang="en-US" sz="2000" b="1" i="1" u="sng">
                <a:solidFill>
                  <a:srgbClr val="9900FF"/>
                </a:solidFill>
                <a:effectLst>
                  <a:outerShdw blurRad="38100" dist="38100" dir="2700000" algn="tl">
                    <a:srgbClr val="C0C0C0"/>
                  </a:outerShdw>
                </a:effectLst>
              </a:rPr>
              <a:t>Assets</a:t>
            </a:r>
            <a:r>
              <a:rPr lang="en-US" sz="2000" b="1"/>
              <a:t>		     </a:t>
            </a:r>
            <a:r>
              <a:rPr lang="en-US" sz="2000" b="1" i="1" u="sng">
                <a:solidFill>
                  <a:srgbClr val="9900FF"/>
                </a:solidFill>
                <a:effectLst>
                  <a:outerShdw blurRad="38100" dist="38100" dir="2700000" algn="tl">
                    <a:srgbClr val="C0C0C0"/>
                  </a:outerShdw>
                </a:effectLst>
              </a:rPr>
              <a:t>Liabilities and Owners’ Equity</a:t>
            </a:r>
            <a:endParaRPr lang="en-US" sz="2000" b="1">
              <a:solidFill>
                <a:srgbClr val="9900FF"/>
              </a:solidFill>
            </a:endParaRPr>
          </a:p>
          <a:p>
            <a:pPr eaLnBrk="0" hangingPunct="0">
              <a:defRPr/>
            </a:pPr>
            <a:r>
              <a:rPr lang="en-US" sz="2000" b="1">
                <a:effectLst>
                  <a:outerShdw blurRad="38100" dist="38100" dir="2700000" algn="tl">
                    <a:srgbClr val="C0C0C0"/>
                  </a:outerShdw>
                </a:effectLst>
              </a:rPr>
              <a:t>Current Assets:</a:t>
            </a:r>
            <a:r>
              <a:rPr lang="en-US" sz="2000" b="1"/>
              <a:t>			   </a:t>
            </a:r>
            <a:r>
              <a:rPr lang="en-US" sz="2000" b="1">
                <a:solidFill>
                  <a:srgbClr val="FE2514"/>
                </a:solidFill>
                <a:effectLst>
                  <a:outerShdw blurRad="38100" dist="38100" dir="2700000" algn="tl">
                    <a:srgbClr val="C0C0C0"/>
                  </a:outerShdw>
                </a:effectLst>
              </a:rPr>
              <a:t>Current Liabilities:</a:t>
            </a:r>
            <a:endParaRPr lang="en-US" sz="2000" b="1"/>
          </a:p>
          <a:p>
            <a:pPr eaLnBrk="0" hangingPunct="0">
              <a:defRPr/>
            </a:pPr>
            <a:r>
              <a:rPr lang="en-US" sz="2000" b="1"/>
              <a:t>  Cash				$     100       Accounts Payable	      $     800</a:t>
            </a:r>
          </a:p>
          <a:p>
            <a:pPr eaLnBrk="0" hangingPunct="0">
              <a:defRPr/>
            </a:pPr>
            <a:r>
              <a:rPr lang="en-US" sz="2000" b="1"/>
              <a:t>  Marketable Securities	       300       Notes Payable		700</a:t>
            </a:r>
          </a:p>
          <a:p>
            <a:pPr eaLnBrk="0" hangingPunct="0">
              <a:defRPr/>
            </a:pPr>
            <a:r>
              <a:rPr lang="en-US" sz="2000" b="1"/>
              <a:t>  Accounts Receivable		       600       Unearned Revenue      </a:t>
            </a:r>
            <a:r>
              <a:rPr lang="en-US" sz="2000" b="1" u="sng"/>
              <a:t>    </a:t>
            </a:r>
            <a:r>
              <a:rPr lang="en-US" sz="1200" b="1" u="sng"/>
              <a:t> </a:t>
            </a:r>
            <a:r>
              <a:rPr lang="en-US" b="1" u="sng"/>
              <a:t>  </a:t>
            </a:r>
            <a:r>
              <a:rPr lang="en-US" sz="2000" b="1" u="sng"/>
              <a:t>300</a:t>
            </a:r>
            <a:endParaRPr lang="en-US" sz="2000" b="1"/>
          </a:p>
          <a:p>
            <a:pPr eaLnBrk="0" hangingPunct="0">
              <a:defRPr/>
            </a:pPr>
            <a:r>
              <a:rPr lang="en-US" sz="2000" b="1"/>
              <a:t>  Office Supplies		         40	          </a:t>
            </a:r>
            <a:r>
              <a:rPr lang="en-US" sz="2000" b="1">
                <a:solidFill>
                  <a:srgbClr val="FE2514"/>
                </a:solidFill>
                <a:effectLst>
                  <a:outerShdw blurRad="38100" dist="38100" dir="2700000" algn="tl">
                    <a:srgbClr val="C0C0C0"/>
                  </a:outerShdw>
                </a:effectLst>
              </a:rPr>
              <a:t>Total Cur. Liab.         </a:t>
            </a:r>
            <a:r>
              <a:rPr lang="en-US" sz="2000" b="1" u="sng">
                <a:solidFill>
                  <a:srgbClr val="FE2514"/>
                </a:solidFill>
                <a:effectLst>
                  <a:outerShdw blurRad="38100" dist="38100" dir="2700000" algn="tl">
                    <a:srgbClr val="C0C0C0"/>
                  </a:outerShdw>
                </a:effectLst>
              </a:rPr>
              <a:t>$  1,800</a:t>
            </a:r>
            <a:endParaRPr lang="en-US" sz="2000" b="1"/>
          </a:p>
          <a:p>
            <a:pPr eaLnBrk="0" hangingPunct="0">
              <a:defRPr/>
            </a:pPr>
            <a:r>
              <a:rPr lang="en-US" sz="2000" b="1"/>
              <a:t>  </a:t>
            </a:r>
            <a:r>
              <a:rPr lang="en-US" sz="2000" b="1">
                <a:solidFill>
                  <a:srgbClr val="FE2514"/>
                </a:solidFill>
                <a:effectLst>
                  <a:outerShdw blurRad="38100" dist="38100" dir="2700000" algn="tl">
                    <a:srgbClr val="C0C0C0"/>
                  </a:outerShdw>
                </a:effectLst>
              </a:rPr>
              <a:t>Inventory  			    2,900</a:t>
            </a:r>
            <a:r>
              <a:rPr lang="en-US" sz="2000" b="1"/>
              <a:t> </a:t>
            </a:r>
          </a:p>
          <a:p>
            <a:pPr eaLnBrk="0" hangingPunct="0">
              <a:defRPr/>
            </a:pPr>
            <a:r>
              <a:rPr lang="en-US" sz="2000" b="1"/>
              <a:t>  Prepaid Insurance		</a:t>
            </a:r>
            <a:r>
              <a:rPr lang="en-US" sz="2000" b="1" u="sng"/>
              <a:t>         60</a:t>
            </a:r>
            <a:r>
              <a:rPr lang="en-US" sz="2000" b="1"/>
              <a:t>       </a:t>
            </a:r>
          </a:p>
          <a:p>
            <a:pPr eaLnBrk="0" hangingPunct="0">
              <a:defRPr/>
            </a:pPr>
            <a:r>
              <a:rPr lang="en-US" sz="2000" b="1"/>
              <a:t>    </a:t>
            </a:r>
            <a:r>
              <a:rPr lang="en-US" sz="2000" b="1">
                <a:effectLst>
                  <a:outerShdw blurRad="38100" dist="38100" dir="2700000" algn="tl">
                    <a:srgbClr val="C0C0C0"/>
                  </a:outerShdw>
                </a:effectLst>
              </a:rPr>
              <a:t>Total Current Assets	</a:t>
            </a:r>
            <a:r>
              <a:rPr lang="en-US" sz="2000" b="1" u="sng">
                <a:effectLst>
                  <a:outerShdw blurRad="38100" dist="38100" dir="2700000" algn="tl">
                    <a:srgbClr val="C0C0C0"/>
                  </a:outerShdw>
                </a:effectLst>
              </a:rPr>
              <a:t>$  4,000</a:t>
            </a:r>
            <a:r>
              <a:rPr lang="en-US" sz="2000" b="1"/>
              <a:t>     				       </a:t>
            </a:r>
          </a:p>
        </p:txBody>
      </p:sp>
      <p:sp>
        <p:nvSpPr>
          <p:cNvPr id="63494" name="Line 6"/>
          <p:cNvSpPr>
            <a:spLocks noChangeShapeType="1"/>
          </p:cNvSpPr>
          <p:nvPr/>
        </p:nvSpPr>
        <p:spPr bwMode="auto">
          <a:xfrm>
            <a:off x="0" y="37338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a:off x="0" y="8382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4" name="Text Box 8"/>
          <p:cNvSpPr txBox="1">
            <a:spLocks noChangeArrowheads="1"/>
          </p:cNvSpPr>
          <p:nvPr/>
        </p:nvSpPr>
        <p:spPr bwMode="auto">
          <a:xfrm>
            <a:off x="228600" y="3810000"/>
            <a:ext cx="8686800" cy="1979613"/>
          </a:xfrm>
          <a:prstGeom prst="rect">
            <a:avLst/>
          </a:prstGeom>
          <a:solidFill>
            <a:schemeClr val="tx1"/>
          </a:solidFill>
          <a:ln w="12700">
            <a:noFill/>
            <a:miter lim="800000"/>
            <a:headEnd/>
            <a:tailEnd/>
          </a:ln>
          <a:effectLst/>
        </p:spPr>
        <p:txBody>
          <a:bodyPr>
            <a:spAutoFit/>
          </a:bodyPr>
          <a:lstStyle/>
          <a:p>
            <a:pPr eaLnBrk="0" hangingPunct="0">
              <a:spcBef>
                <a:spcPct val="50000"/>
              </a:spcBef>
              <a:defRPr/>
            </a:pPr>
            <a:r>
              <a:rPr lang="en-US" b="1">
                <a:solidFill>
                  <a:srgbClr val="FE2514"/>
                </a:solidFill>
                <a:effectLst>
                  <a:outerShdw blurRad="38100" dist="38100" dir="2700000" algn="tl">
                    <a:srgbClr val="000000"/>
                  </a:outerShdw>
                </a:effectLst>
                <a:latin typeface="Times New Roman" pitchFamily="18" charset="0"/>
              </a:rPr>
              <a:t>Most of a toy retailer’s sales come in the last few months of the year because of Christmas.  If the company has a large amount of unsold inventory at the end of the year, it will have a hard time “converting” this inventory to cash to pay bills.        </a:t>
            </a:r>
            <a:endParaRPr lang="en-US" b="1">
              <a:solidFill>
                <a:srgbClr val="000000"/>
              </a:solidFill>
              <a:effectLst>
                <a:outerShdw blurRad="38100" dist="38100" dir="2700000" algn="tl">
                  <a:srgbClr val="FFFFFF"/>
                </a:outerShdw>
              </a:effectLst>
              <a:latin typeface="Times New Roman" pitchFamily="18" charset="0"/>
            </a:endParaRPr>
          </a:p>
          <a:p>
            <a:pPr eaLnBrk="0" hangingPunct="0">
              <a:defRPr/>
            </a:pPr>
            <a:r>
              <a:rPr lang="en-US" sz="2800" b="1">
                <a:solidFill>
                  <a:srgbClr val="000000"/>
                </a:solidFill>
                <a:latin typeface="Times New Roman" pitchFamily="18" charset="0"/>
              </a:rPr>
              <a:t>                                      So, ……..</a:t>
            </a:r>
            <a:endParaRPr lang="en-US">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additive="base">
                                        <p:cTn id="7" dur="3000" fill="hold"/>
                                        <p:tgtEl>
                                          <p:spTgt spid="193544"/>
                                        </p:tgtEl>
                                        <p:attrNameLst>
                                          <p:attrName>ppt_x</p:attrName>
                                        </p:attrNameLst>
                                      </p:cBhvr>
                                      <p:tavLst>
                                        <p:tav tm="0">
                                          <p:val>
                                            <p:strVal val="#ppt_x"/>
                                          </p:val>
                                        </p:tav>
                                        <p:tav tm="100000">
                                          <p:val>
                                            <p:strVal val="#ppt_x"/>
                                          </p:val>
                                        </p:tav>
                                      </p:tavLst>
                                    </p:anim>
                                    <p:anim calcmode="lin" valueType="num">
                                      <p:cBhvr additive="base">
                                        <p:cTn id="8" dur="3000" fill="hold"/>
                                        <p:tgtEl>
                                          <p:spTgt spid="1935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5"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6" name="Rectangle 4"/>
          <p:cNvSpPr>
            <a:spLocks noGrp="1" noChangeArrowheads="1"/>
          </p:cNvSpPr>
          <p:nvPr>
            <p:ph type="title"/>
          </p:nvPr>
        </p:nvSpPr>
        <p:spPr>
          <a:xfrm>
            <a:off x="682625" y="304800"/>
            <a:ext cx="7699375" cy="914400"/>
          </a:xfrm>
          <a:noFill/>
        </p:spPr>
        <p:txBody>
          <a:bodyPr lIns="90488" tIns="44450" rIns="90488" bIns="44450"/>
          <a:lstStyle/>
          <a:p>
            <a:pPr eaLnBrk="1" hangingPunct="1"/>
            <a:r>
              <a:rPr lang="en-US" smtClean="0"/>
              <a:t> The Quick (Acid-Test) Ratio</a:t>
            </a:r>
          </a:p>
        </p:txBody>
      </p:sp>
      <p:graphicFrame>
        <p:nvGraphicFramePr>
          <p:cNvPr id="64517" name="Object 5"/>
          <p:cNvGraphicFramePr>
            <a:graphicFrameLocks noGrp="1"/>
          </p:cNvGraphicFramePr>
          <p:nvPr>
            <p:ph type="clipArt" sz="half" idx="1"/>
          </p:nvPr>
        </p:nvGraphicFramePr>
        <p:xfrm>
          <a:off x="1371600" y="2127250"/>
          <a:ext cx="1885950" cy="1893888"/>
        </p:xfrm>
        <a:graphic>
          <a:graphicData uri="http://schemas.openxmlformats.org/presentationml/2006/ole">
            <mc:AlternateContent xmlns:mc="http://schemas.openxmlformats.org/markup-compatibility/2006">
              <mc:Choice xmlns:v="urn:schemas-microsoft-com:vml" Requires="v">
                <p:oleObj spid="_x0000_s64536" name="Clip" r:id="rId4" imgW="3642058" imgH="3656860" progId="">
                  <p:embed/>
                </p:oleObj>
              </mc:Choice>
              <mc:Fallback>
                <p:oleObj name="Clip" r:id="rId4" imgW="3642058" imgH="3656860" progId="">
                  <p:embed/>
                  <p:pic>
                    <p:nvPicPr>
                      <p:cNvPr id="0" name="Picture 2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27250"/>
                        <a:ext cx="18859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0487" name="Rectangle 6" descr="Rectangle: Click to edit Master text styles&#10;Second level&#10;Third level&#10;Fourth level&#10;Fifth level"/>
          <p:cNvSpPr>
            <a:spLocks noGrp="1" noChangeArrowheads="1"/>
          </p:cNvSpPr>
          <p:nvPr>
            <p:ph type="body" sz="half" idx="2"/>
          </p:nvPr>
        </p:nvSpPr>
        <p:spPr>
          <a:xfrm>
            <a:off x="3276600" y="1524000"/>
            <a:ext cx="5867400" cy="4876800"/>
          </a:xfrm>
          <a:solidFill>
            <a:schemeClr val="accent3">
              <a:lumMod val="95000"/>
            </a:schemeClr>
          </a:solidFill>
        </p:spPr>
        <p:txBody>
          <a:bodyPr lIns="90488" tIns="44450" rIns="90488" bIns="44450"/>
          <a:lstStyle/>
          <a:p>
            <a:pPr eaLnBrk="1" hangingPunct="1">
              <a:defRPr/>
            </a:pPr>
            <a:r>
              <a:rPr lang="en-US" dirty="0" smtClean="0"/>
              <a:t>A </a:t>
            </a:r>
            <a:r>
              <a:rPr lang="en-US" b="1" dirty="0" smtClean="0">
                <a:solidFill>
                  <a:schemeClr val="tx2"/>
                </a:solidFill>
              </a:rPr>
              <a:t>STRICTER</a:t>
            </a:r>
            <a:r>
              <a:rPr lang="en-US" dirty="0" smtClean="0"/>
              <a:t> test of a company’s </a:t>
            </a:r>
            <a:r>
              <a:rPr lang="en-US" sz="2800" b="1" dirty="0" smtClean="0">
                <a:solidFill>
                  <a:schemeClr val="tx2"/>
                </a:solidFill>
              </a:rPr>
              <a:t>liquidity.  </a:t>
            </a:r>
          </a:p>
          <a:p>
            <a:pPr eaLnBrk="1" hangingPunct="1">
              <a:defRPr/>
            </a:pPr>
            <a:r>
              <a:rPr lang="en-US" sz="2800" b="1" dirty="0" smtClean="0">
                <a:solidFill>
                  <a:schemeClr val="tx2"/>
                </a:solidFill>
              </a:rPr>
              <a:t>The numerator only includes cash, short term receivables and short-term investments (never includes inventory, supplies or </a:t>
            </a:r>
            <a:r>
              <a:rPr lang="en-US" sz="2800" b="1" dirty="0" err="1" smtClean="0">
                <a:solidFill>
                  <a:schemeClr val="tx2"/>
                </a:solidFill>
              </a:rPr>
              <a:t>prepaids</a:t>
            </a:r>
            <a:r>
              <a:rPr lang="en-US" sz="2800" b="1" dirty="0" smtClean="0">
                <a:solidFill>
                  <a:schemeClr val="tx2"/>
                </a:solidFill>
              </a:rPr>
              <a:t>).</a:t>
            </a:r>
            <a:endParaRPr lang="en-US" sz="2800" dirty="0" smtClean="0">
              <a:solidFill>
                <a:schemeClr val="tx2"/>
              </a:solidFill>
            </a:endParaRPr>
          </a:p>
          <a:p>
            <a:pPr eaLnBrk="1" hangingPunct="1">
              <a:buFont typeface="Wingdings" pitchFamily="2" charset="2"/>
              <a:buNone/>
              <a:defRPr/>
            </a:pPr>
            <a:r>
              <a:rPr lang="en-US" dirty="0" smtClean="0"/>
              <a:t>             Quick Assets</a:t>
            </a:r>
          </a:p>
          <a:p>
            <a:pPr eaLnBrk="1" hangingPunct="1">
              <a:buFont typeface="Wingdings" pitchFamily="2" charset="2"/>
              <a:buNone/>
              <a:defRPr/>
            </a:pPr>
            <a:r>
              <a:rPr lang="en-US" dirty="0" smtClean="0"/>
              <a:t>         Current Liabilities</a:t>
            </a:r>
          </a:p>
        </p:txBody>
      </p:sp>
      <p:sp>
        <p:nvSpPr>
          <p:cNvPr id="64519" name="Line 7"/>
          <p:cNvSpPr>
            <a:spLocks noChangeShapeType="1"/>
          </p:cNvSpPr>
          <p:nvPr/>
        </p:nvSpPr>
        <p:spPr bwMode="auto">
          <a:xfrm>
            <a:off x="4114800" y="5334000"/>
            <a:ext cx="340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0" name="Rectangle 8"/>
          <p:cNvSpPr>
            <a:spLocks noChangeArrowheads="1"/>
          </p:cNvSpPr>
          <p:nvPr/>
        </p:nvSpPr>
        <p:spPr bwMode="auto">
          <a:xfrm>
            <a:off x="3886200" y="4800600"/>
            <a:ext cx="3962400" cy="1219200"/>
          </a:xfrm>
          <a:prstGeom prst="rect">
            <a:avLst/>
          </a:prstGeom>
          <a:noFill/>
          <a:ln w="57150" cmpd="thickThin">
            <a:solidFill>
              <a:srgbClr val="C104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64521" name="Object 9"/>
          <p:cNvGraphicFramePr>
            <a:graphicFrameLocks/>
          </p:cNvGraphicFramePr>
          <p:nvPr/>
        </p:nvGraphicFramePr>
        <p:xfrm>
          <a:off x="609600" y="3957638"/>
          <a:ext cx="1316038" cy="1711325"/>
        </p:xfrm>
        <a:graphic>
          <a:graphicData uri="http://schemas.openxmlformats.org/presentationml/2006/ole">
            <mc:AlternateContent xmlns:mc="http://schemas.openxmlformats.org/markup-compatibility/2006">
              <mc:Choice xmlns:v="urn:schemas-microsoft-com:vml" Requires="v">
                <p:oleObj spid="_x0000_s64537" name="Clip" r:id="rId6" imgW="2811259" imgH="3656211" progId="">
                  <p:embed/>
                </p:oleObj>
              </mc:Choice>
              <mc:Fallback>
                <p:oleObj name="Clip" r:id="rId6" imgW="2811259" imgH="3656211" progId="">
                  <p:embed/>
                  <p:pic>
                    <p:nvPicPr>
                      <p:cNvPr id="0"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57638"/>
                        <a:ext cx="13160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2" name="Oval 10"/>
          <p:cNvSpPr>
            <a:spLocks noChangeArrowheads="1"/>
          </p:cNvSpPr>
          <p:nvPr/>
        </p:nvSpPr>
        <p:spPr bwMode="auto">
          <a:xfrm>
            <a:off x="1073150" y="30543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64523" name="Oval 11"/>
          <p:cNvSpPr>
            <a:spLocks noChangeArrowheads="1"/>
          </p:cNvSpPr>
          <p:nvPr/>
        </p:nvSpPr>
        <p:spPr bwMode="auto">
          <a:xfrm>
            <a:off x="844550" y="32829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64524" name="Oval 12"/>
          <p:cNvSpPr>
            <a:spLocks noChangeArrowheads="1"/>
          </p:cNvSpPr>
          <p:nvPr/>
        </p:nvSpPr>
        <p:spPr bwMode="auto">
          <a:xfrm>
            <a:off x="768350" y="35877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64525" name="Oval 13"/>
          <p:cNvSpPr>
            <a:spLocks noChangeArrowheads="1"/>
          </p:cNvSpPr>
          <p:nvPr/>
        </p:nvSpPr>
        <p:spPr bwMode="auto">
          <a:xfrm>
            <a:off x="768350" y="3968750"/>
            <a:ext cx="63500" cy="215900"/>
          </a:xfrm>
          <a:prstGeom prst="ellipse">
            <a:avLst/>
          </a:prstGeom>
          <a:solidFill>
            <a:schemeClr val="accent1"/>
          </a:solidFill>
          <a:ln w="127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3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40" name="Rectangle 4"/>
          <p:cNvSpPr>
            <a:spLocks noGrp="1" noChangeArrowheads="1"/>
          </p:cNvSpPr>
          <p:nvPr>
            <p:ph type="title"/>
          </p:nvPr>
        </p:nvSpPr>
        <p:spPr>
          <a:xfrm>
            <a:off x="609600" y="304800"/>
            <a:ext cx="7772400" cy="533400"/>
          </a:xfrm>
          <a:noFill/>
        </p:spPr>
        <p:txBody>
          <a:bodyPr lIns="90488" tIns="44450" rIns="90488" bIns="44450"/>
          <a:lstStyle/>
          <a:p>
            <a:pPr eaLnBrk="1" hangingPunct="1"/>
            <a:r>
              <a:rPr lang="en-US" smtClean="0"/>
              <a:t> Dec. 31 Balance Sheet data</a:t>
            </a:r>
          </a:p>
        </p:txBody>
      </p:sp>
      <p:sp>
        <p:nvSpPr>
          <p:cNvPr id="197637" name="Text Box 5"/>
          <p:cNvSpPr txBox="1">
            <a:spLocks noChangeArrowheads="1"/>
          </p:cNvSpPr>
          <p:nvPr/>
        </p:nvSpPr>
        <p:spPr bwMode="auto">
          <a:xfrm>
            <a:off x="228600" y="762000"/>
            <a:ext cx="8915400" cy="2895600"/>
          </a:xfrm>
          <a:prstGeom prst="rect">
            <a:avLst/>
          </a:prstGeom>
          <a:solidFill>
            <a:schemeClr val="bg1"/>
          </a:solidFill>
          <a:ln w="12700">
            <a:noFill/>
            <a:miter lim="800000"/>
            <a:headEnd/>
            <a:tailEnd/>
          </a:ln>
          <a:effectLst/>
        </p:spPr>
        <p:txBody>
          <a:bodyPr>
            <a:spAutoFit/>
          </a:bodyPr>
          <a:lstStyle/>
          <a:p>
            <a:pPr eaLnBrk="0" hangingPunct="0">
              <a:defRPr/>
            </a:pPr>
            <a:r>
              <a:rPr lang="en-US" b="1"/>
              <a:t>                       </a:t>
            </a:r>
            <a:r>
              <a:rPr lang="en-US" sz="2000" b="1" i="1" u="sng">
                <a:solidFill>
                  <a:srgbClr val="9900FF"/>
                </a:solidFill>
                <a:effectLst>
                  <a:outerShdw blurRad="38100" dist="38100" dir="2700000" algn="tl">
                    <a:srgbClr val="C0C0C0"/>
                  </a:outerShdw>
                </a:effectLst>
              </a:rPr>
              <a:t>Assets</a:t>
            </a:r>
            <a:r>
              <a:rPr lang="en-US" sz="2000" b="1"/>
              <a:t>		     </a:t>
            </a:r>
            <a:r>
              <a:rPr lang="en-US" sz="2000" b="1" i="1" u="sng">
                <a:solidFill>
                  <a:srgbClr val="9900FF"/>
                </a:solidFill>
                <a:effectLst>
                  <a:outerShdw blurRad="38100" dist="38100" dir="2700000" algn="tl">
                    <a:srgbClr val="C0C0C0"/>
                  </a:outerShdw>
                </a:effectLst>
              </a:rPr>
              <a:t>Liabilities and Owners’ Equity</a:t>
            </a:r>
            <a:endParaRPr lang="en-US" sz="2000" b="1">
              <a:solidFill>
                <a:srgbClr val="9900FF"/>
              </a:solidFill>
            </a:endParaRPr>
          </a:p>
          <a:p>
            <a:pPr eaLnBrk="0" hangingPunct="0">
              <a:defRPr/>
            </a:pPr>
            <a:r>
              <a:rPr lang="en-US" sz="2000" b="1">
                <a:effectLst>
                  <a:outerShdw blurRad="38100" dist="38100" dir="2700000" algn="tl">
                    <a:srgbClr val="C0C0C0"/>
                  </a:outerShdw>
                </a:effectLst>
              </a:rPr>
              <a:t>Current Assets:</a:t>
            </a:r>
            <a:r>
              <a:rPr lang="en-US" sz="2000" b="1"/>
              <a:t>			   </a:t>
            </a:r>
            <a:r>
              <a:rPr lang="en-US" sz="2000" b="1">
                <a:solidFill>
                  <a:srgbClr val="FE2514"/>
                </a:solidFill>
                <a:effectLst>
                  <a:outerShdw blurRad="38100" dist="38100" dir="2700000" algn="tl">
                    <a:srgbClr val="C0C0C0"/>
                  </a:outerShdw>
                </a:effectLst>
              </a:rPr>
              <a:t>Current Liabilities:</a:t>
            </a:r>
            <a:endParaRPr lang="en-US" sz="2000" b="1"/>
          </a:p>
          <a:p>
            <a:pPr eaLnBrk="0" hangingPunct="0">
              <a:defRPr/>
            </a:pPr>
            <a:r>
              <a:rPr lang="en-US" sz="2000" b="1"/>
              <a:t>  </a:t>
            </a:r>
            <a:r>
              <a:rPr lang="en-US" sz="2000" b="1">
                <a:solidFill>
                  <a:srgbClr val="FE2514"/>
                </a:solidFill>
                <a:effectLst>
                  <a:outerShdw blurRad="38100" dist="38100" dir="2700000" algn="tl">
                    <a:srgbClr val="C0C0C0"/>
                  </a:outerShdw>
                </a:effectLst>
              </a:rPr>
              <a:t>Cash				$     100</a:t>
            </a:r>
            <a:r>
              <a:rPr lang="en-US" sz="2000" b="1"/>
              <a:t>       Accounts Payable	      $     800</a:t>
            </a:r>
          </a:p>
          <a:p>
            <a:pPr eaLnBrk="0" hangingPunct="0">
              <a:defRPr/>
            </a:pPr>
            <a:r>
              <a:rPr lang="en-US" sz="2000" b="1"/>
              <a:t>  </a:t>
            </a:r>
            <a:r>
              <a:rPr lang="en-US" sz="2000" b="1">
                <a:solidFill>
                  <a:srgbClr val="FE2514"/>
                </a:solidFill>
                <a:effectLst>
                  <a:outerShdw blurRad="38100" dist="38100" dir="2700000" algn="tl">
                    <a:srgbClr val="C0C0C0"/>
                  </a:outerShdw>
                </a:effectLst>
              </a:rPr>
              <a:t>Marketable Securities	       300</a:t>
            </a:r>
            <a:r>
              <a:rPr lang="en-US" sz="2000" b="1"/>
              <a:t>       Notes Payable		700</a:t>
            </a:r>
          </a:p>
          <a:p>
            <a:pPr eaLnBrk="0" hangingPunct="0">
              <a:defRPr/>
            </a:pPr>
            <a:r>
              <a:rPr lang="en-US" sz="2000" b="1"/>
              <a:t>  </a:t>
            </a:r>
            <a:r>
              <a:rPr lang="en-US" sz="2000" b="1">
                <a:solidFill>
                  <a:srgbClr val="FE2514"/>
                </a:solidFill>
                <a:effectLst>
                  <a:outerShdw blurRad="38100" dist="38100" dir="2700000" algn="tl">
                    <a:srgbClr val="C0C0C0"/>
                  </a:outerShdw>
                </a:effectLst>
              </a:rPr>
              <a:t>Accounts Receivable		       600</a:t>
            </a:r>
            <a:r>
              <a:rPr lang="en-US" sz="2000" b="1"/>
              <a:t>       Unearned Revenue      </a:t>
            </a:r>
            <a:r>
              <a:rPr lang="en-US" sz="2000" b="1" u="sng"/>
              <a:t>    </a:t>
            </a:r>
            <a:r>
              <a:rPr lang="en-US" sz="1200" b="1" u="sng"/>
              <a:t> </a:t>
            </a:r>
            <a:r>
              <a:rPr lang="en-US" b="1" u="sng"/>
              <a:t>  </a:t>
            </a:r>
            <a:r>
              <a:rPr lang="en-US" sz="2000" b="1" u="sng"/>
              <a:t>300</a:t>
            </a:r>
            <a:endParaRPr lang="en-US" sz="2000" b="1"/>
          </a:p>
          <a:p>
            <a:pPr eaLnBrk="0" hangingPunct="0">
              <a:defRPr/>
            </a:pPr>
            <a:r>
              <a:rPr lang="en-US" sz="2000" b="1"/>
              <a:t>  Office Supplies		         40	          </a:t>
            </a:r>
            <a:r>
              <a:rPr lang="en-US" sz="2000" b="1">
                <a:solidFill>
                  <a:srgbClr val="FE2514"/>
                </a:solidFill>
                <a:effectLst>
                  <a:outerShdw blurRad="38100" dist="38100" dir="2700000" algn="tl">
                    <a:srgbClr val="C0C0C0"/>
                  </a:outerShdw>
                </a:effectLst>
              </a:rPr>
              <a:t>Total Cur. Liab.         </a:t>
            </a:r>
            <a:r>
              <a:rPr lang="en-US" sz="2000" b="1" u="sng">
                <a:solidFill>
                  <a:srgbClr val="FE2514"/>
                </a:solidFill>
                <a:effectLst>
                  <a:outerShdw blurRad="38100" dist="38100" dir="2700000" algn="tl">
                    <a:srgbClr val="C0C0C0"/>
                  </a:outerShdw>
                </a:effectLst>
              </a:rPr>
              <a:t>$  1,800</a:t>
            </a:r>
            <a:endParaRPr lang="en-US" sz="2000" b="1"/>
          </a:p>
          <a:p>
            <a:pPr eaLnBrk="0" hangingPunct="0">
              <a:defRPr/>
            </a:pPr>
            <a:r>
              <a:rPr lang="en-US" sz="2000" b="1"/>
              <a:t>  Inventory  			    2,900 </a:t>
            </a:r>
          </a:p>
          <a:p>
            <a:pPr eaLnBrk="0" hangingPunct="0">
              <a:defRPr/>
            </a:pPr>
            <a:r>
              <a:rPr lang="en-US" sz="2000" b="1"/>
              <a:t>  Prepaid Insurance		</a:t>
            </a:r>
            <a:r>
              <a:rPr lang="en-US" sz="2000" b="1" u="sng"/>
              <a:t>         60</a:t>
            </a:r>
            <a:r>
              <a:rPr lang="en-US" sz="2000" b="1"/>
              <a:t>       </a:t>
            </a:r>
          </a:p>
          <a:p>
            <a:pPr eaLnBrk="0" hangingPunct="0">
              <a:defRPr/>
            </a:pPr>
            <a:r>
              <a:rPr lang="en-US" sz="2000" b="1"/>
              <a:t>    </a:t>
            </a:r>
            <a:r>
              <a:rPr lang="en-US" sz="2000" b="1">
                <a:effectLst>
                  <a:outerShdw blurRad="38100" dist="38100" dir="2700000" algn="tl">
                    <a:srgbClr val="C0C0C0"/>
                  </a:outerShdw>
                </a:effectLst>
              </a:rPr>
              <a:t>Total Current Assets	</a:t>
            </a:r>
            <a:r>
              <a:rPr lang="en-US" sz="2000" b="1" u="sng">
                <a:effectLst>
                  <a:outerShdw blurRad="38100" dist="38100" dir="2700000" algn="tl">
                    <a:srgbClr val="C0C0C0"/>
                  </a:outerShdw>
                </a:effectLst>
              </a:rPr>
              <a:t>$  4,000</a:t>
            </a:r>
            <a:r>
              <a:rPr lang="en-US" sz="2000" b="1"/>
              <a:t>     				       </a:t>
            </a:r>
          </a:p>
        </p:txBody>
      </p:sp>
      <p:sp>
        <p:nvSpPr>
          <p:cNvPr id="65542" name="Line 6"/>
          <p:cNvSpPr>
            <a:spLocks noChangeShapeType="1"/>
          </p:cNvSpPr>
          <p:nvPr/>
        </p:nvSpPr>
        <p:spPr bwMode="auto">
          <a:xfrm>
            <a:off x="0" y="37338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39" name="Text Box 7"/>
          <p:cNvSpPr txBox="1">
            <a:spLocks noChangeArrowheads="1"/>
          </p:cNvSpPr>
          <p:nvPr/>
        </p:nvSpPr>
        <p:spPr bwMode="auto">
          <a:xfrm>
            <a:off x="381000" y="4267200"/>
            <a:ext cx="2514600" cy="519113"/>
          </a:xfrm>
          <a:prstGeom prst="rect">
            <a:avLst/>
          </a:prstGeom>
          <a:noFill/>
          <a:ln w="12700">
            <a:noFill/>
            <a:miter lim="800000"/>
            <a:headEnd/>
            <a:tailEnd/>
          </a:ln>
          <a:effectLst/>
        </p:spPr>
        <p:txBody>
          <a:bodyPr>
            <a:spAutoFit/>
          </a:bodyPr>
          <a:lstStyle/>
          <a:p>
            <a:pPr eaLnBrk="0" hangingPunct="0">
              <a:spcBef>
                <a:spcPct val="50000"/>
              </a:spcBef>
              <a:defRPr/>
            </a:pPr>
            <a:r>
              <a:rPr lang="en-US" sz="2800" b="1">
                <a:effectLst>
                  <a:outerShdw blurRad="38100" dist="38100" dir="2700000" algn="tl">
                    <a:srgbClr val="C0C0C0"/>
                  </a:outerShdw>
                </a:effectLst>
                <a:latin typeface="Times New Roman" pitchFamily="18" charset="0"/>
              </a:rPr>
              <a:t>Quick</a:t>
            </a:r>
            <a:r>
              <a:rPr lang="en-US" sz="2800" b="1">
                <a:latin typeface="Times New Roman" pitchFamily="18" charset="0"/>
              </a:rPr>
              <a:t> Ratio  =</a:t>
            </a:r>
            <a:r>
              <a:rPr lang="en-US" b="1">
                <a:latin typeface="Times New Roman" pitchFamily="18" charset="0"/>
              </a:rPr>
              <a:t> </a:t>
            </a:r>
          </a:p>
        </p:txBody>
      </p:sp>
      <p:sp>
        <p:nvSpPr>
          <p:cNvPr id="197640" name="Text Box 8"/>
          <p:cNvSpPr txBox="1">
            <a:spLocks noChangeArrowheads="1"/>
          </p:cNvSpPr>
          <p:nvPr/>
        </p:nvSpPr>
        <p:spPr bwMode="auto">
          <a:xfrm>
            <a:off x="2971800" y="4191000"/>
            <a:ext cx="2667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Times New Roman" pitchFamily="18" charset="0"/>
              </a:rPr>
              <a:t>    Quick Assets</a:t>
            </a:r>
          </a:p>
          <a:p>
            <a:pPr>
              <a:spcBef>
                <a:spcPct val="50000"/>
              </a:spcBef>
            </a:pPr>
            <a:r>
              <a:rPr lang="en-US" b="1">
                <a:latin typeface="Times New Roman" pitchFamily="18" charset="0"/>
              </a:rPr>
              <a:t>Current Liabilities</a:t>
            </a:r>
            <a:endParaRPr lang="en-US">
              <a:latin typeface="Times New Roman" pitchFamily="18" charset="0"/>
            </a:endParaRPr>
          </a:p>
        </p:txBody>
      </p:sp>
      <p:sp>
        <p:nvSpPr>
          <p:cNvPr id="65545" name="Line 9"/>
          <p:cNvSpPr>
            <a:spLocks noChangeShapeType="1"/>
          </p:cNvSpPr>
          <p:nvPr/>
        </p:nvSpPr>
        <p:spPr bwMode="auto">
          <a:xfrm>
            <a:off x="2895600" y="4572000"/>
            <a:ext cx="251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6" name="Text Box 10"/>
          <p:cNvSpPr txBox="1">
            <a:spLocks noChangeArrowheads="1"/>
          </p:cNvSpPr>
          <p:nvPr/>
        </p:nvSpPr>
        <p:spPr bwMode="auto">
          <a:xfrm>
            <a:off x="54864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Times New Roman" pitchFamily="18" charset="0"/>
              </a:rPr>
              <a:t>=</a:t>
            </a:r>
          </a:p>
        </p:txBody>
      </p:sp>
      <p:sp>
        <p:nvSpPr>
          <p:cNvPr id="197643" name="Text Box 11"/>
          <p:cNvSpPr txBox="1">
            <a:spLocks noChangeArrowheads="1"/>
          </p:cNvSpPr>
          <p:nvPr/>
        </p:nvSpPr>
        <p:spPr bwMode="auto">
          <a:xfrm>
            <a:off x="6019800" y="4191000"/>
            <a:ext cx="1295400" cy="1004888"/>
          </a:xfrm>
          <a:prstGeom prst="rect">
            <a:avLst/>
          </a:prstGeom>
          <a:noFill/>
          <a:ln w="12700">
            <a:noFill/>
            <a:miter lim="800000"/>
            <a:headEnd/>
            <a:tailEnd/>
          </a:ln>
          <a:effectLst/>
        </p:spPr>
        <p:txBody>
          <a:bodyPr>
            <a:spAutoFit/>
          </a:bodyPr>
          <a:lstStyle/>
          <a:p>
            <a:pPr eaLnBrk="0" hangingPunct="0">
              <a:spcBef>
                <a:spcPct val="50000"/>
              </a:spcBef>
              <a:defRPr/>
            </a:pPr>
            <a:r>
              <a:rPr lang="en-US" b="1">
                <a:solidFill>
                  <a:srgbClr val="FE2514"/>
                </a:solidFill>
                <a:effectLst>
                  <a:outerShdw blurRad="38100" dist="38100" dir="2700000" algn="tl">
                    <a:srgbClr val="C0C0C0"/>
                  </a:outerShdw>
                </a:effectLst>
                <a:latin typeface="Times New Roman" pitchFamily="18" charset="0"/>
              </a:rPr>
              <a:t>$1,000</a:t>
            </a:r>
            <a:endParaRPr lang="en-US" b="1">
              <a:latin typeface="Times New Roman" pitchFamily="18" charset="0"/>
            </a:endParaRPr>
          </a:p>
          <a:p>
            <a:pPr eaLnBrk="0" hangingPunct="0">
              <a:spcBef>
                <a:spcPct val="50000"/>
              </a:spcBef>
              <a:defRPr/>
            </a:pPr>
            <a:r>
              <a:rPr lang="en-US" b="1">
                <a:latin typeface="Times New Roman" pitchFamily="18" charset="0"/>
              </a:rPr>
              <a:t>$1,800</a:t>
            </a:r>
          </a:p>
        </p:txBody>
      </p:sp>
      <p:sp>
        <p:nvSpPr>
          <p:cNvPr id="65548" name="Line 12"/>
          <p:cNvSpPr>
            <a:spLocks noChangeShapeType="1"/>
          </p:cNvSpPr>
          <p:nvPr/>
        </p:nvSpPr>
        <p:spPr bwMode="auto">
          <a:xfrm>
            <a:off x="5943600" y="4572000"/>
            <a:ext cx="121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9" name="Text Box 13"/>
          <p:cNvSpPr txBox="1">
            <a:spLocks noChangeArrowheads="1"/>
          </p:cNvSpPr>
          <p:nvPr/>
        </p:nvSpPr>
        <p:spPr bwMode="auto">
          <a:xfrm>
            <a:off x="7239000" y="4343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Times New Roman" pitchFamily="18" charset="0"/>
              </a:rPr>
              <a:t>=</a:t>
            </a:r>
          </a:p>
        </p:txBody>
      </p:sp>
      <p:sp>
        <p:nvSpPr>
          <p:cNvPr id="197646" name="Text Box 14"/>
          <p:cNvSpPr txBox="1">
            <a:spLocks noChangeArrowheads="1"/>
          </p:cNvSpPr>
          <p:nvPr/>
        </p:nvSpPr>
        <p:spPr bwMode="auto">
          <a:xfrm>
            <a:off x="7696200" y="4343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Times New Roman" pitchFamily="18" charset="0"/>
              </a:rPr>
              <a:t>.56 to 1</a:t>
            </a:r>
          </a:p>
        </p:txBody>
      </p:sp>
      <p:sp>
        <p:nvSpPr>
          <p:cNvPr id="197647" name="Text Box 15"/>
          <p:cNvSpPr txBox="1">
            <a:spLocks noChangeArrowheads="1"/>
          </p:cNvSpPr>
          <p:nvPr/>
        </p:nvSpPr>
        <p:spPr bwMode="auto">
          <a:xfrm>
            <a:off x="685800" y="518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New Roman" pitchFamily="18" charset="0"/>
              </a:rPr>
              <a:t> Winona has $0.56 of “quick” assets for each $1 of current liabilities.</a:t>
            </a:r>
            <a:endParaRPr lang="en-US" dirty="0">
              <a:latin typeface="Times New Roman" pitchFamily="18" charset="0"/>
            </a:endParaRPr>
          </a:p>
        </p:txBody>
      </p:sp>
      <p:sp>
        <p:nvSpPr>
          <p:cNvPr id="197648" name="Text Box 16"/>
          <p:cNvSpPr txBox="1">
            <a:spLocks noChangeArrowheads="1"/>
          </p:cNvSpPr>
          <p:nvPr/>
        </p:nvSpPr>
        <p:spPr bwMode="auto">
          <a:xfrm>
            <a:off x="152400" y="5867400"/>
            <a:ext cx="8839200" cy="427038"/>
          </a:xfrm>
          <a:prstGeom prst="rect">
            <a:avLst/>
          </a:prstGeom>
          <a:solidFill>
            <a:schemeClr val="tx1"/>
          </a:solidFill>
          <a:ln w="12700">
            <a:noFill/>
            <a:miter lim="800000"/>
            <a:headEnd/>
            <a:tailEnd/>
          </a:ln>
          <a:effectLst/>
        </p:spPr>
        <p:txBody>
          <a:bodyPr>
            <a:spAutoFit/>
          </a:bodyPr>
          <a:lstStyle/>
          <a:p>
            <a:pPr algn="ctr" eaLnBrk="0" hangingPunct="0">
              <a:spcBef>
                <a:spcPct val="50000"/>
              </a:spcBef>
              <a:defRPr/>
            </a:pPr>
            <a:r>
              <a:rPr lang="en-US" sz="2200" b="1">
                <a:solidFill>
                  <a:srgbClr val="FE2514"/>
                </a:solidFill>
                <a:effectLst>
                  <a:outerShdw blurRad="38100" dist="38100" dir="2700000" algn="tl">
                    <a:srgbClr val="000000"/>
                  </a:outerShdw>
                </a:effectLst>
                <a:latin typeface="Times New Roman" pitchFamily="18" charset="0"/>
              </a:rPr>
              <a:t>Is that enough?  “Rule of Thumb” is 1 to 1 (but varies by industry).</a:t>
            </a:r>
            <a:endParaRPr lang="en-US" sz="2200">
              <a:latin typeface="Times New Roman" pitchFamily="18" charset="0"/>
            </a:endParaRPr>
          </a:p>
        </p:txBody>
      </p:sp>
      <p:sp>
        <p:nvSpPr>
          <p:cNvPr id="65553" name="Line 17"/>
          <p:cNvSpPr>
            <a:spLocks noChangeShapeType="1"/>
          </p:cNvSpPr>
          <p:nvPr/>
        </p:nvSpPr>
        <p:spPr bwMode="auto">
          <a:xfrm>
            <a:off x="0" y="8382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18"/>
          <p:cNvSpPr>
            <a:spLocks noChangeShapeType="1"/>
          </p:cNvSpPr>
          <p:nvPr/>
        </p:nvSpPr>
        <p:spPr bwMode="auto">
          <a:xfrm>
            <a:off x="5029200" y="1447800"/>
            <a:ext cx="0" cy="9144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19"/>
          <p:cNvSpPr>
            <a:spLocks noChangeShapeType="1"/>
          </p:cNvSpPr>
          <p:nvPr/>
        </p:nvSpPr>
        <p:spPr bwMode="auto">
          <a:xfrm flipH="1">
            <a:off x="4572000" y="2362200"/>
            <a:ext cx="4572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20"/>
          <p:cNvSpPr>
            <a:spLocks noChangeShapeType="1"/>
          </p:cNvSpPr>
          <p:nvPr/>
        </p:nvSpPr>
        <p:spPr bwMode="auto">
          <a:xfrm flipH="1">
            <a:off x="4724400" y="1447800"/>
            <a:ext cx="3048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53" name="Line 21"/>
          <p:cNvSpPr>
            <a:spLocks noChangeShapeType="1"/>
          </p:cNvSpPr>
          <p:nvPr/>
        </p:nvSpPr>
        <p:spPr bwMode="auto">
          <a:xfrm>
            <a:off x="5029200" y="2286000"/>
            <a:ext cx="1295400" cy="1752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640">
                                            <p:txEl>
                                              <p:pRg st="0" end="0"/>
                                            </p:txEl>
                                          </p:spTgt>
                                        </p:tgtEl>
                                        <p:attrNameLst>
                                          <p:attrName>style.visibility</p:attrName>
                                        </p:attrNameLst>
                                      </p:cBhvr>
                                      <p:to>
                                        <p:strVal val="visible"/>
                                      </p:to>
                                    </p:set>
                                    <p:anim calcmode="lin" valueType="num">
                                      <p:cBhvr additive="base">
                                        <p:cTn id="7" dur="500" fill="hold"/>
                                        <p:tgtEl>
                                          <p:spTgt spid="1976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76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7640">
                                            <p:txEl>
                                              <p:pRg st="1" end="1"/>
                                            </p:txEl>
                                          </p:spTgt>
                                        </p:tgtEl>
                                        <p:attrNameLst>
                                          <p:attrName>style.visibility</p:attrName>
                                        </p:attrNameLst>
                                      </p:cBhvr>
                                      <p:to>
                                        <p:strVal val="visible"/>
                                      </p:to>
                                    </p:set>
                                    <p:anim calcmode="lin" valueType="num">
                                      <p:cBhvr additive="base">
                                        <p:cTn id="13" dur="500" fill="hold"/>
                                        <p:tgtEl>
                                          <p:spTgt spid="19764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76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97653"/>
                                        </p:tgtEl>
                                        <p:attrNameLst>
                                          <p:attrName>style.visibility</p:attrName>
                                        </p:attrNameLst>
                                      </p:cBhvr>
                                      <p:to>
                                        <p:strVal val="visible"/>
                                      </p:to>
                                    </p:set>
                                    <p:anim calcmode="lin" valueType="num">
                                      <p:cBhvr>
                                        <p:cTn id="19" dur="500" fill="hold"/>
                                        <p:tgtEl>
                                          <p:spTgt spid="197653"/>
                                        </p:tgtEl>
                                        <p:attrNameLst>
                                          <p:attrName>ppt_x</p:attrName>
                                        </p:attrNameLst>
                                      </p:cBhvr>
                                      <p:tavLst>
                                        <p:tav tm="0">
                                          <p:val>
                                            <p:strVal val="#ppt_x"/>
                                          </p:val>
                                        </p:tav>
                                        <p:tav tm="100000">
                                          <p:val>
                                            <p:strVal val="#ppt_x"/>
                                          </p:val>
                                        </p:tav>
                                      </p:tavLst>
                                    </p:anim>
                                    <p:anim calcmode="lin" valueType="num">
                                      <p:cBhvr>
                                        <p:cTn id="20" dur="500" fill="hold"/>
                                        <p:tgtEl>
                                          <p:spTgt spid="197653"/>
                                        </p:tgtEl>
                                        <p:attrNameLst>
                                          <p:attrName>ppt_y</p:attrName>
                                        </p:attrNameLst>
                                      </p:cBhvr>
                                      <p:tavLst>
                                        <p:tav tm="0">
                                          <p:val>
                                            <p:strVal val="#ppt_y-#ppt_h/2"/>
                                          </p:val>
                                        </p:tav>
                                        <p:tav tm="100000">
                                          <p:val>
                                            <p:strVal val="#ppt_y"/>
                                          </p:val>
                                        </p:tav>
                                      </p:tavLst>
                                    </p:anim>
                                    <p:anim calcmode="lin" valueType="num">
                                      <p:cBhvr>
                                        <p:cTn id="21" dur="500" fill="hold"/>
                                        <p:tgtEl>
                                          <p:spTgt spid="197653"/>
                                        </p:tgtEl>
                                        <p:attrNameLst>
                                          <p:attrName>ppt_w</p:attrName>
                                        </p:attrNameLst>
                                      </p:cBhvr>
                                      <p:tavLst>
                                        <p:tav tm="0">
                                          <p:val>
                                            <p:strVal val="#ppt_w"/>
                                          </p:val>
                                        </p:tav>
                                        <p:tav tm="100000">
                                          <p:val>
                                            <p:strVal val="#ppt_w"/>
                                          </p:val>
                                        </p:tav>
                                      </p:tavLst>
                                    </p:anim>
                                    <p:anim calcmode="lin" valueType="num">
                                      <p:cBhvr>
                                        <p:cTn id="22" dur="500" fill="hold"/>
                                        <p:tgtEl>
                                          <p:spTgt spid="19765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97643">
                                            <p:txEl>
                                              <p:pRg st="0" end="0"/>
                                            </p:txEl>
                                          </p:spTgt>
                                        </p:tgtEl>
                                        <p:attrNameLst>
                                          <p:attrName>style.visibility</p:attrName>
                                        </p:attrNameLst>
                                      </p:cBhvr>
                                      <p:to>
                                        <p:strVal val="visible"/>
                                      </p:to>
                                    </p:set>
                                    <p:anim calcmode="lin" valueType="num">
                                      <p:cBhvr additive="base">
                                        <p:cTn id="26" dur="500" fill="hold"/>
                                        <p:tgtEl>
                                          <p:spTgt spid="19764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97643">
                                            <p:txEl>
                                              <p:pRg st="0" end="0"/>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97643">
                                            <p:txEl>
                                              <p:pRg st="1" end="1"/>
                                            </p:txEl>
                                          </p:spTgt>
                                        </p:tgtEl>
                                        <p:attrNameLst>
                                          <p:attrName>style.visibility</p:attrName>
                                        </p:attrNameLst>
                                      </p:cBhvr>
                                      <p:to>
                                        <p:strVal val="visible"/>
                                      </p:to>
                                    </p:set>
                                    <p:anim calcmode="lin" valueType="num">
                                      <p:cBhvr additive="base">
                                        <p:cTn id="31" dur="500" fill="hold"/>
                                        <p:tgtEl>
                                          <p:spTgt spid="19764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7643">
                                            <p:txEl>
                                              <p:pRg st="1" end="1"/>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97646"/>
                                        </p:tgtEl>
                                        <p:attrNameLst>
                                          <p:attrName>style.visibility</p:attrName>
                                        </p:attrNameLst>
                                      </p:cBhvr>
                                      <p:to>
                                        <p:strVal val="visible"/>
                                      </p:to>
                                    </p:set>
                                    <p:anim calcmode="lin" valueType="num">
                                      <p:cBhvr additive="base">
                                        <p:cTn id="36" dur="500" fill="hold"/>
                                        <p:tgtEl>
                                          <p:spTgt spid="197646"/>
                                        </p:tgtEl>
                                        <p:attrNameLst>
                                          <p:attrName>ppt_x</p:attrName>
                                        </p:attrNameLst>
                                      </p:cBhvr>
                                      <p:tavLst>
                                        <p:tav tm="0">
                                          <p:val>
                                            <p:strVal val="1+#ppt_w/2"/>
                                          </p:val>
                                        </p:tav>
                                        <p:tav tm="100000">
                                          <p:val>
                                            <p:strVal val="#ppt_x"/>
                                          </p:val>
                                        </p:tav>
                                      </p:tavLst>
                                    </p:anim>
                                    <p:anim calcmode="lin" valueType="num">
                                      <p:cBhvr additive="base">
                                        <p:cTn id="37" dur="500" fill="hold"/>
                                        <p:tgtEl>
                                          <p:spTgt spid="19764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1" fill="hold" grpId="0" nodeType="afterEffect">
                                  <p:stCondLst>
                                    <p:cond delay="0"/>
                                  </p:stCondLst>
                                  <p:childTnLst>
                                    <p:set>
                                      <p:cBhvr>
                                        <p:cTn id="40" dur="1" fill="hold">
                                          <p:stCondLst>
                                            <p:cond delay="0"/>
                                          </p:stCondLst>
                                        </p:cTn>
                                        <p:tgtEl>
                                          <p:spTgt spid="197647"/>
                                        </p:tgtEl>
                                        <p:attrNameLst>
                                          <p:attrName>style.visibility</p:attrName>
                                        </p:attrNameLst>
                                      </p:cBhvr>
                                      <p:to>
                                        <p:strVal val="visible"/>
                                      </p:to>
                                    </p:set>
                                    <p:anim calcmode="lin" valueType="num">
                                      <p:cBhvr additive="base">
                                        <p:cTn id="41" dur="500" fill="hold"/>
                                        <p:tgtEl>
                                          <p:spTgt spid="197647"/>
                                        </p:tgtEl>
                                        <p:attrNameLst>
                                          <p:attrName>ppt_x</p:attrName>
                                        </p:attrNameLst>
                                      </p:cBhvr>
                                      <p:tavLst>
                                        <p:tav tm="0">
                                          <p:val>
                                            <p:strVal val="#ppt_x"/>
                                          </p:val>
                                        </p:tav>
                                        <p:tav tm="100000">
                                          <p:val>
                                            <p:strVal val="#ppt_x"/>
                                          </p:val>
                                        </p:tav>
                                      </p:tavLst>
                                    </p:anim>
                                    <p:anim calcmode="lin" valueType="num">
                                      <p:cBhvr additive="base">
                                        <p:cTn id="42" dur="500" fill="hold"/>
                                        <p:tgtEl>
                                          <p:spTgt spid="197647"/>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2500"/>
                            </p:stCondLst>
                            <p:childTnLst>
                              <p:par>
                                <p:cTn id="44" presetID="2" presetClass="entr" presetSubtype="1" fill="hold" grpId="0" nodeType="afterEffect">
                                  <p:stCondLst>
                                    <p:cond delay="0"/>
                                  </p:stCondLst>
                                  <p:childTnLst>
                                    <p:set>
                                      <p:cBhvr>
                                        <p:cTn id="45" dur="1" fill="hold">
                                          <p:stCondLst>
                                            <p:cond delay="0"/>
                                          </p:stCondLst>
                                        </p:cTn>
                                        <p:tgtEl>
                                          <p:spTgt spid="197648"/>
                                        </p:tgtEl>
                                        <p:attrNameLst>
                                          <p:attrName>style.visibility</p:attrName>
                                        </p:attrNameLst>
                                      </p:cBhvr>
                                      <p:to>
                                        <p:strVal val="visible"/>
                                      </p:to>
                                    </p:set>
                                    <p:anim calcmode="lin" valueType="num">
                                      <p:cBhvr additive="base">
                                        <p:cTn id="46" dur="500" fill="hold"/>
                                        <p:tgtEl>
                                          <p:spTgt spid="197648"/>
                                        </p:tgtEl>
                                        <p:attrNameLst>
                                          <p:attrName>ppt_x</p:attrName>
                                        </p:attrNameLst>
                                      </p:cBhvr>
                                      <p:tavLst>
                                        <p:tav tm="0">
                                          <p:val>
                                            <p:strVal val="#ppt_x"/>
                                          </p:val>
                                        </p:tav>
                                        <p:tav tm="100000">
                                          <p:val>
                                            <p:strVal val="#ppt_x"/>
                                          </p:val>
                                        </p:tav>
                                      </p:tavLst>
                                    </p:anim>
                                    <p:anim calcmode="lin" valueType="num">
                                      <p:cBhvr additive="base">
                                        <p:cTn id="47" dur="500" fill="hold"/>
                                        <p:tgtEl>
                                          <p:spTgt spid="1976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build="p" autoUpdateAnimBg="0"/>
      <p:bldP spid="197643" grpId="0" build="p" autoUpdateAnimBg="0" advAuto="0"/>
      <p:bldP spid="197646" grpId="0" autoUpdateAnimBg="0"/>
      <p:bldP spid="197647" grpId="0" autoUpdateAnimBg="0"/>
      <p:bldP spid="197648" grpId="0" animBg="1" autoUpdateAnimBg="0"/>
      <p:bldP spid="1976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The Financial Analyst</a:t>
            </a:r>
          </a:p>
        </p:txBody>
      </p:sp>
      <p:sp>
        <p:nvSpPr>
          <p:cNvPr id="66563" name="Rectangle 11"/>
          <p:cNvSpPr>
            <a:spLocks noChangeArrowheads="1"/>
          </p:cNvSpPr>
          <p:nvPr/>
        </p:nvSpPr>
        <p:spPr bwMode="auto">
          <a:xfrm>
            <a:off x="1066800" y="1981200"/>
            <a:ext cx="3581400" cy="3962400"/>
          </a:xfrm>
          <a:prstGeom prst="rect">
            <a:avLst/>
          </a:prstGeom>
          <a:solidFill>
            <a:schemeClr val="accent1"/>
          </a:solidFill>
          <a:ln w="9525">
            <a:solidFill>
              <a:schemeClr val="tx1"/>
            </a:solidFill>
            <a:miter lim="800000"/>
            <a:headEnd/>
            <a:tailEnd/>
          </a:ln>
        </p:spPr>
        <p:txBody>
          <a:bodyPr anchor="ctr"/>
          <a:lstStyle/>
          <a:p>
            <a:pPr algn="ctr"/>
            <a:r>
              <a:rPr lang="en-US" sz="3600" b="1"/>
              <a:t>How can a financial analyst know that a company really did follow GAAP?</a:t>
            </a:r>
          </a:p>
        </p:txBody>
      </p:sp>
      <p:sp>
        <p:nvSpPr>
          <p:cNvPr id="66572" name="WordArt 12"/>
          <p:cNvSpPr>
            <a:spLocks noChangeArrowheads="1" noChangeShapeType="1" noTextEdit="1"/>
          </p:cNvSpPr>
          <p:nvPr/>
        </p:nvSpPr>
        <p:spPr bwMode="auto">
          <a:xfrm>
            <a:off x="5105400" y="2209800"/>
            <a:ext cx="3124200" cy="1524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Audits</a:t>
            </a:r>
          </a:p>
        </p:txBody>
      </p:sp>
      <p:grpSp>
        <p:nvGrpSpPr>
          <p:cNvPr id="2" name="Group 15"/>
          <p:cNvGrpSpPr>
            <a:grpSpLocks/>
          </p:cNvGrpSpPr>
          <p:nvPr/>
        </p:nvGrpSpPr>
        <p:grpSpPr bwMode="auto">
          <a:xfrm>
            <a:off x="5029200" y="3962400"/>
            <a:ext cx="3352800" cy="1936750"/>
            <a:chOff x="3168" y="2496"/>
            <a:chExt cx="2112" cy="1220"/>
          </a:xfrm>
        </p:grpSpPr>
        <p:sp>
          <p:nvSpPr>
            <p:cNvPr id="66566" name="WordArt 13"/>
            <p:cNvSpPr>
              <a:spLocks noChangeArrowheads="1" noChangeShapeType="1" noTextEdit="1"/>
            </p:cNvSpPr>
            <p:nvPr/>
          </p:nvSpPr>
          <p:spPr bwMode="auto">
            <a:xfrm>
              <a:off x="3240" y="2496"/>
              <a:ext cx="1968" cy="96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CPAs</a:t>
              </a:r>
            </a:p>
          </p:txBody>
        </p:sp>
        <p:sp>
          <p:nvSpPr>
            <p:cNvPr id="66567" name="Text Box 14"/>
            <p:cNvSpPr txBox="1">
              <a:spLocks noChangeArrowheads="1"/>
            </p:cNvSpPr>
            <p:nvPr/>
          </p:nvSpPr>
          <p:spPr bwMode="auto">
            <a:xfrm>
              <a:off x="3168" y="3504"/>
              <a:ext cx="21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t>Certified Public Accountants</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p:cTn id="7" dur="500" fill="hold"/>
                                        <p:tgtEl>
                                          <p:spTgt spid="66572"/>
                                        </p:tgtEl>
                                        <p:attrNameLst>
                                          <p:attrName>ppt_w</p:attrName>
                                        </p:attrNameLst>
                                      </p:cBhvr>
                                      <p:tavLst>
                                        <p:tav tm="0">
                                          <p:val>
                                            <p:fltVal val="0"/>
                                          </p:val>
                                        </p:tav>
                                        <p:tav tm="100000">
                                          <p:val>
                                            <p:strVal val="#ppt_w"/>
                                          </p:val>
                                        </p:tav>
                                      </p:tavLst>
                                    </p:anim>
                                    <p:anim calcmode="lin" valueType="num">
                                      <p:cBhvr>
                                        <p:cTn id="8" dur="500" fill="hold"/>
                                        <p:tgtEl>
                                          <p:spTgt spid="6657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429000"/>
            <a:ext cx="406241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p:cNvSpPr>
            <a:spLocks noGrp="1" noChangeArrowheads="1"/>
          </p:cNvSpPr>
          <p:nvPr>
            <p:ph type="title"/>
          </p:nvPr>
        </p:nvSpPr>
        <p:spPr/>
        <p:txBody>
          <a:bodyPr/>
          <a:lstStyle/>
          <a:p>
            <a:pPr eaLnBrk="1" hangingPunct="1"/>
            <a:r>
              <a:rPr lang="en-US" smtClean="0"/>
              <a:t>Materiality and Financial Audits</a:t>
            </a:r>
          </a:p>
        </p:txBody>
      </p:sp>
      <p:sp>
        <p:nvSpPr>
          <p:cNvPr id="67588" name="Text Box 7"/>
          <p:cNvSpPr txBox="1">
            <a:spLocks noChangeArrowheads="1"/>
          </p:cNvSpPr>
          <p:nvPr/>
        </p:nvSpPr>
        <p:spPr bwMode="auto">
          <a:xfrm>
            <a:off x="838200" y="1600200"/>
            <a:ext cx="7772400" cy="1382713"/>
          </a:xfrm>
          <a:prstGeom prst="rect">
            <a:avLst/>
          </a:prstGeom>
          <a:solidFill>
            <a:schemeClr val="folHlink"/>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t>Auditors do not guarantee that financial statements are absolutely correct—only that they are </a:t>
            </a:r>
            <a:r>
              <a:rPr lang="en-US" sz="2800" b="1">
                <a:solidFill>
                  <a:srgbClr val="FF3300"/>
                </a:solidFill>
              </a:rPr>
              <a:t>materially</a:t>
            </a:r>
            <a:r>
              <a:rPr lang="en-US" sz="2800" b="1"/>
              <a:t> correct.</a:t>
            </a:r>
          </a:p>
        </p:txBody>
      </p:sp>
      <p:sp>
        <p:nvSpPr>
          <p:cNvPr id="68616" name="Oval 8"/>
          <p:cNvSpPr>
            <a:spLocks noChangeArrowheads="1"/>
          </p:cNvSpPr>
          <p:nvPr/>
        </p:nvSpPr>
        <p:spPr bwMode="auto">
          <a:xfrm>
            <a:off x="990600" y="3276600"/>
            <a:ext cx="7620000" cy="3429000"/>
          </a:xfrm>
          <a:prstGeom prst="ellipse">
            <a:avLst/>
          </a:prstGeom>
          <a:solidFill>
            <a:schemeClr val="accent1"/>
          </a:solidFill>
          <a:ln w="9525">
            <a:solidFill>
              <a:schemeClr val="tx2"/>
            </a:solidFill>
            <a:round/>
            <a:headEnd/>
            <a:tailEnd/>
          </a:ln>
        </p:spPr>
        <p:txBody>
          <a:bodyPr anchor="ctr"/>
          <a:lstStyle/>
          <a:p>
            <a:pPr algn="ctr"/>
            <a:r>
              <a:rPr lang="en-US" sz="3200" b="1" u="sng">
                <a:solidFill>
                  <a:schemeClr val="tx2"/>
                </a:solidFill>
              </a:rPr>
              <a:t>Material Item</a:t>
            </a:r>
          </a:p>
          <a:p>
            <a:pPr algn="ctr"/>
            <a:r>
              <a:rPr lang="en-US" sz="3200" b="1">
                <a:solidFill>
                  <a:schemeClr val="tx2"/>
                </a:solidFill>
              </a:rPr>
              <a:t>An error, or other reporting problem, that would influence the decision of an average prudent investor.</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 calcmode="lin" valueType="num">
                                      <p:cBhvr>
                                        <p:cTn id="7" dur="500" fill="hold"/>
                                        <p:tgtEl>
                                          <p:spTgt spid="68616"/>
                                        </p:tgtEl>
                                        <p:attrNameLst>
                                          <p:attrName>ppt_w</p:attrName>
                                        </p:attrNameLst>
                                      </p:cBhvr>
                                      <p:tavLst>
                                        <p:tav tm="0">
                                          <p:val>
                                            <p:fltVal val="0"/>
                                          </p:val>
                                        </p:tav>
                                        <p:tav tm="100000">
                                          <p:val>
                                            <p:strVal val="#ppt_w"/>
                                          </p:val>
                                        </p:tav>
                                      </p:tavLst>
                                    </p:anim>
                                    <p:anim calcmode="lin" valueType="num">
                                      <p:cBhvr>
                                        <p:cTn id="8" dur="500" fill="hold"/>
                                        <p:tgtEl>
                                          <p:spTgt spid="686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Types of Audit Opinions</a:t>
            </a:r>
          </a:p>
        </p:txBody>
      </p:sp>
      <p:sp>
        <p:nvSpPr>
          <p:cNvPr id="68611" name="Oval 8"/>
          <p:cNvSpPr>
            <a:spLocks noChangeArrowheads="1"/>
          </p:cNvSpPr>
          <p:nvPr/>
        </p:nvSpPr>
        <p:spPr bwMode="auto">
          <a:xfrm>
            <a:off x="838200" y="1676400"/>
            <a:ext cx="2743200" cy="1066800"/>
          </a:xfrm>
          <a:prstGeom prst="ellipse">
            <a:avLst/>
          </a:prstGeom>
          <a:solidFill>
            <a:schemeClr val="accent1"/>
          </a:solidFill>
          <a:ln w="9525">
            <a:solidFill>
              <a:schemeClr val="tx1"/>
            </a:solidFill>
            <a:round/>
            <a:headEnd/>
            <a:tailEnd/>
          </a:ln>
        </p:spPr>
        <p:txBody>
          <a:bodyPr wrap="none" anchor="ctr"/>
          <a:lstStyle/>
          <a:p>
            <a:pPr algn="ctr"/>
            <a:r>
              <a:rPr lang="en-US" b="1"/>
              <a:t>Unqualified</a:t>
            </a:r>
          </a:p>
        </p:txBody>
      </p:sp>
      <p:sp>
        <p:nvSpPr>
          <p:cNvPr id="211977" name="Oval 9"/>
          <p:cNvSpPr>
            <a:spLocks noChangeArrowheads="1"/>
          </p:cNvSpPr>
          <p:nvPr/>
        </p:nvSpPr>
        <p:spPr bwMode="auto">
          <a:xfrm>
            <a:off x="5638800" y="1676400"/>
            <a:ext cx="2743200" cy="1066800"/>
          </a:xfrm>
          <a:prstGeom prst="ellipse">
            <a:avLst/>
          </a:prstGeom>
          <a:solidFill>
            <a:schemeClr val="accent1"/>
          </a:solidFill>
          <a:ln w="9525">
            <a:solidFill>
              <a:schemeClr val="tx1"/>
            </a:solidFill>
            <a:round/>
            <a:headEnd/>
            <a:tailEnd/>
          </a:ln>
        </p:spPr>
        <p:txBody>
          <a:bodyPr wrap="none" anchor="ctr"/>
          <a:lstStyle/>
          <a:p>
            <a:pPr algn="ctr"/>
            <a:r>
              <a:rPr lang="en-US" b="1"/>
              <a:t>Adverse</a:t>
            </a:r>
          </a:p>
        </p:txBody>
      </p:sp>
      <p:sp>
        <p:nvSpPr>
          <p:cNvPr id="211978" name="Oval 10"/>
          <p:cNvSpPr>
            <a:spLocks noChangeArrowheads="1"/>
          </p:cNvSpPr>
          <p:nvPr/>
        </p:nvSpPr>
        <p:spPr bwMode="auto">
          <a:xfrm>
            <a:off x="1219200" y="5181600"/>
            <a:ext cx="2743200" cy="1066800"/>
          </a:xfrm>
          <a:prstGeom prst="ellipse">
            <a:avLst/>
          </a:prstGeom>
          <a:solidFill>
            <a:schemeClr val="accent1"/>
          </a:solidFill>
          <a:ln w="9525">
            <a:solidFill>
              <a:schemeClr val="tx1"/>
            </a:solidFill>
            <a:round/>
            <a:headEnd/>
            <a:tailEnd/>
          </a:ln>
        </p:spPr>
        <p:txBody>
          <a:bodyPr wrap="none" anchor="ctr"/>
          <a:lstStyle/>
          <a:p>
            <a:pPr algn="ctr"/>
            <a:r>
              <a:rPr lang="en-US" b="1"/>
              <a:t>Qualified</a:t>
            </a:r>
          </a:p>
        </p:txBody>
      </p:sp>
      <p:sp>
        <p:nvSpPr>
          <p:cNvPr id="211979" name="Oval 11"/>
          <p:cNvSpPr>
            <a:spLocks noChangeArrowheads="1"/>
          </p:cNvSpPr>
          <p:nvPr/>
        </p:nvSpPr>
        <p:spPr bwMode="auto">
          <a:xfrm>
            <a:off x="5486400" y="5181600"/>
            <a:ext cx="2743200" cy="1066800"/>
          </a:xfrm>
          <a:prstGeom prst="ellipse">
            <a:avLst/>
          </a:prstGeom>
          <a:solidFill>
            <a:schemeClr val="accent1"/>
          </a:solidFill>
          <a:ln w="9525">
            <a:solidFill>
              <a:schemeClr val="tx1"/>
            </a:solidFill>
            <a:round/>
            <a:headEnd/>
            <a:tailEnd/>
          </a:ln>
        </p:spPr>
        <p:txBody>
          <a:bodyPr wrap="none" anchor="ctr"/>
          <a:lstStyle/>
          <a:p>
            <a:pPr algn="ctr"/>
            <a:r>
              <a:rPr lang="en-US" b="1"/>
              <a:t>Disclaimer</a:t>
            </a:r>
          </a:p>
        </p:txBody>
      </p:sp>
      <p:pic>
        <p:nvPicPr>
          <p:cNvPr id="686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667000"/>
            <a:ext cx="32242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7"/>
                                        </p:tgtEl>
                                        <p:attrNameLst>
                                          <p:attrName>style.visibility</p:attrName>
                                        </p:attrNameLst>
                                      </p:cBhvr>
                                      <p:to>
                                        <p:strVal val="visible"/>
                                      </p:to>
                                    </p:set>
                                    <p:anim calcmode="lin" valueType="num">
                                      <p:cBhvr additive="base">
                                        <p:cTn id="7" dur="500" fill="hold"/>
                                        <p:tgtEl>
                                          <p:spTgt spid="211977"/>
                                        </p:tgtEl>
                                        <p:attrNameLst>
                                          <p:attrName>ppt_x</p:attrName>
                                        </p:attrNameLst>
                                      </p:cBhvr>
                                      <p:tavLst>
                                        <p:tav tm="0">
                                          <p:val>
                                            <p:strVal val="#ppt_x"/>
                                          </p:val>
                                        </p:tav>
                                        <p:tav tm="100000">
                                          <p:val>
                                            <p:strVal val="#ppt_x"/>
                                          </p:val>
                                        </p:tav>
                                      </p:tavLst>
                                    </p:anim>
                                    <p:anim calcmode="lin" valueType="num">
                                      <p:cBhvr additive="base">
                                        <p:cTn id="8" dur="500" fill="hold"/>
                                        <p:tgtEl>
                                          <p:spTgt spid="2119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978"/>
                                        </p:tgtEl>
                                        <p:attrNameLst>
                                          <p:attrName>style.visibility</p:attrName>
                                        </p:attrNameLst>
                                      </p:cBhvr>
                                      <p:to>
                                        <p:strVal val="visible"/>
                                      </p:to>
                                    </p:set>
                                    <p:anim calcmode="lin" valueType="num">
                                      <p:cBhvr additive="base">
                                        <p:cTn id="13" dur="500" fill="hold"/>
                                        <p:tgtEl>
                                          <p:spTgt spid="211978"/>
                                        </p:tgtEl>
                                        <p:attrNameLst>
                                          <p:attrName>ppt_x</p:attrName>
                                        </p:attrNameLst>
                                      </p:cBhvr>
                                      <p:tavLst>
                                        <p:tav tm="0">
                                          <p:val>
                                            <p:strVal val="#ppt_x"/>
                                          </p:val>
                                        </p:tav>
                                        <p:tav tm="100000">
                                          <p:val>
                                            <p:strVal val="#ppt_x"/>
                                          </p:val>
                                        </p:tav>
                                      </p:tavLst>
                                    </p:anim>
                                    <p:anim calcmode="lin" valueType="num">
                                      <p:cBhvr additive="base">
                                        <p:cTn id="14" dur="500" fill="hold"/>
                                        <p:tgtEl>
                                          <p:spTgt spid="2119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1979"/>
                                        </p:tgtEl>
                                        <p:attrNameLst>
                                          <p:attrName>style.visibility</p:attrName>
                                        </p:attrNameLst>
                                      </p:cBhvr>
                                      <p:to>
                                        <p:strVal val="visible"/>
                                      </p:to>
                                    </p:set>
                                    <p:anim calcmode="lin" valueType="num">
                                      <p:cBhvr additive="base">
                                        <p:cTn id="19" dur="500" fill="hold"/>
                                        <p:tgtEl>
                                          <p:spTgt spid="211979"/>
                                        </p:tgtEl>
                                        <p:attrNameLst>
                                          <p:attrName>ppt_x</p:attrName>
                                        </p:attrNameLst>
                                      </p:cBhvr>
                                      <p:tavLst>
                                        <p:tav tm="0">
                                          <p:val>
                                            <p:strVal val="#ppt_x"/>
                                          </p:val>
                                        </p:tav>
                                        <p:tav tm="100000">
                                          <p:val>
                                            <p:strVal val="#ppt_x"/>
                                          </p:val>
                                        </p:tav>
                                      </p:tavLst>
                                    </p:anim>
                                    <p:anim calcmode="lin" valueType="num">
                                      <p:cBhvr additive="base">
                                        <p:cTn id="20" dur="500" fill="hold"/>
                                        <p:tgtEl>
                                          <p:spTgt spid="211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7" grpId="0" animBg="1" autoUpdateAnimBg="0"/>
      <p:bldP spid="211978" grpId="0" animBg="1" autoUpdateAnimBg="0"/>
      <p:bldP spid="21197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24" name="Rectangle 4"/>
          <p:cNvSpPr>
            <a:spLocks noGrp="1" noChangeArrowheads="1"/>
          </p:cNvSpPr>
          <p:nvPr>
            <p:ph type="title"/>
          </p:nvPr>
        </p:nvSpPr>
        <p:spPr>
          <a:xfrm>
            <a:off x="762000" y="1600200"/>
            <a:ext cx="8382000" cy="4953000"/>
          </a:xfrm>
          <a:noFill/>
        </p:spPr>
        <p:txBody>
          <a:bodyPr lIns="90488" tIns="44450" rIns="90488" bIns="44450" anchor="t"/>
          <a:lstStyle/>
          <a:p>
            <a:pPr eaLnBrk="1" hangingPunct="1">
              <a:buFontTx/>
              <a:buChar char="•"/>
            </a:pPr>
            <a:r>
              <a:rPr lang="en-US" sz="4000" u="sng" smtClean="0">
                <a:solidFill>
                  <a:schemeClr val="hlink"/>
                </a:solidFill>
              </a:rPr>
              <a:t>Unqualified Opinion</a:t>
            </a:r>
            <a:r>
              <a:rPr lang="en-US" sz="4000" smtClean="0">
                <a:solidFill>
                  <a:schemeClr val="hlink"/>
                </a:solidFill>
              </a:rPr>
              <a:t>:</a:t>
            </a:r>
            <a:r>
              <a:rPr lang="en-US" sz="4800" smtClean="0">
                <a:solidFill>
                  <a:schemeClr val="hlink"/>
                </a:solidFill>
              </a:rPr>
              <a:t/>
            </a:r>
            <a:br>
              <a:rPr lang="en-US" sz="4800" smtClean="0">
                <a:solidFill>
                  <a:schemeClr val="hlink"/>
                </a:solidFill>
              </a:rPr>
            </a:br>
            <a:r>
              <a:rPr lang="en-US" sz="4800" smtClean="0">
                <a:solidFill>
                  <a:schemeClr val="hlink"/>
                </a:solidFill>
              </a:rPr>
              <a:t>	</a:t>
            </a:r>
            <a:r>
              <a:rPr lang="en-US" sz="3200" smtClean="0">
                <a:solidFill>
                  <a:srgbClr val="1204C6"/>
                </a:solidFill>
              </a:rPr>
              <a:t>Best opinion.</a:t>
            </a:r>
            <a:r>
              <a:rPr lang="en-US" sz="3200" smtClean="0">
                <a:solidFill>
                  <a:schemeClr val="hlink"/>
                </a:solidFill>
              </a:rPr>
              <a:t>  It means the statements 	used GAAP (Generally Accepted 		Accounting Principles) and are a 		</a:t>
            </a:r>
            <a:r>
              <a:rPr lang="en-US" sz="3200" u="sng" smtClean="0">
                <a:solidFill>
                  <a:schemeClr val="hlink"/>
                </a:solidFill>
              </a:rPr>
              <a:t>FAIR representation of the company’s </a:t>
            </a:r>
            <a:r>
              <a:rPr lang="en-US" sz="3200" smtClean="0">
                <a:solidFill>
                  <a:schemeClr val="hlink"/>
                </a:solidFill>
              </a:rPr>
              <a:t>	</a:t>
            </a:r>
            <a:r>
              <a:rPr lang="en-US" sz="3200" u="sng" smtClean="0">
                <a:solidFill>
                  <a:schemeClr val="hlink"/>
                </a:solidFill>
              </a:rPr>
              <a:t>actual financial condition.</a:t>
            </a:r>
            <a:br>
              <a:rPr lang="en-US" sz="3200" u="sng" smtClean="0">
                <a:solidFill>
                  <a:schemeClr val="hlink"/>
                </a:solidFill>
              </a:rPr>
            </a:br>
            <a:r>
              <a:rPr lang="en-US" sz="4800" smtClean="0">
                <a:solidFill>
                  <a:schemeClr val="hlink"/>
                </a:solidFill>
              </a:rPr>
              <a:t>	</a:t>
            </a:r>
            <a:endParaRPr lang="en-US" sz="4000" smtClean="0"/>
          </a:p>
        </p:txBody>
      </p:sp>
      <p:sp>
        <p:nvSpPr>
          <p:cNvPr id="69637" name="Text Box 5"/>
          <p:cNvSpPr txBox="1">
            <a:spLocks noChangeArrowheads="1"/>
          </p:cNvSpPr>
          <p:nvPr/>
        </p:nvSpPr>
        <p:spPr bwMode="auto">
          <a:xfrm>
            <a:off x="1600200" y="381000"/>
            <a:ext cx="64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u="sng">
                <a:latin typeface="Book Antiqua" pitchFamily="18" charset="0"/>
              </a:rPr>
              <a:t>Types of Audit Opinions</a:t>
            </a:r>
            <a:endParaRPr lang="en-US" sz="4000" b="1">
              <a:latin typeface="Book Antiqua" pitchFamily="18" charset="0"/>
            </a:endParaRPr>
          </a:p>
        </p:txBody>
      </p:sp>
      <p:sp>
        <p:nvSpPr>
          <p:cNvPr id="235526" name="Text Box 6"/>
          <p:cNvSpPr txBox="1">
            <a:spLocks noChangeArrowheads="1"/>
          </p:cNvSpPr>
          <p:nvPr/>
        </p:nvSpPr>
        <p:spPr bwMode="auto">
          <a:xfrm>
            <a:off x="914400" y="48768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a:t>It is up to the statement reader to decide if the company is in GOOD</a:t>
            </a:r>
            <a:r>
              <a:rPr lang="en-US" sz="2400" b="1">
                <a:solidFill>
                  <a:srgbClr val="1204C6"/>
                </a:solidFill>
              </a:rPr>
              <a:t> </a:t>
            </a:r>
            <a:r>
              <a:rPr lang="en-US" sz="2400" b="1"/>
              <a:t>financial condition.  The auditor only states that the </a:t>
            </a:r>
            <a:r>
              <a:rPr lang="en-US" sz="2400" b="1" u="sng"/>
              <a:t>statements fairly present the </a:t>
            </a:r>
            <a:r>
              <a:rPr lang="en-US" sz="2400" b="1" u="sng">
                <a:solidFill>
                  <a:srgbClr val="1204C6"/>
                </a:solidFill>
              </a:rPr>
              <a:t>actual</a:t>
            </a:r>
            <a:r>
              <a:rPr lang="en-US" sz="2400" b="1" u="sng"/>
              <a:t> financial condition. </a:t>
            </a:r>
          </a:p>
        </p:txBody>
      </p:sp>
      <p:graphicFrame>
        <p:nvGraphicFramePr>
          <p:cNvPr id="69639" name="Object 7"/>
          <p:cNvGraphicFramePr>
            <a:graphicFrameLocks noChangeAspect="1"/>
          </p:cNvGraphicFramePr>
          <p:nvPr/>
        </p:nvGraphicFramePr>
        <p:xfrm>
          <a:off x="6858000" y="1066800"/>
          <a:ext cx="1981200" cy="1066800"/>
        </p:xfrm>
        <a:graphic>
          <a:graphicData uri="http://schemas.openxmlformats.org/presentationml/2006/ole">
            <mc:AlternateContent xmlns:mc="http://schemas.openxmlformats.org/markup-compatibility/2006">
              <mc:Choice xmlns:v="urn:schemas-microsoft-com:vml" Requires="v">
                <p:oleObj spid="_x0000_s69645" name="Clip" r:id="rId4" imgW="2719346" imgH="1822439" progId="">
                  <p:embed/>
                </p:oleObj>
              </mc:Choice>
              <mc:Fallback>
                <p:oleObj name="Clip" r:id="rId4" imgW="2719346" imgH="1822439"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066800"/>
                        <a:ext cx="1981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 calcmode="lin" valueType="num">
                                      <p:cBhvr additive="base">
                                        <p:cTn id="7" dur="500" fill="hold"/>
                                        <p:tgtEl>
                                          <p:spTgt spid="2355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5526"/>
                                        </p:tgtEl>
                                        <p:attrNameLst>
                                          <p:attrName>style.visibility</p:attrName>
                                        </p:attrNameLst>
                                      </p:cBhvr>
                                      <p:to>
                                        <p:strVal val="visible"/>
                                      </p:to>
                                    </p:set>
                                    <p:animEffect transition="in" filter="dissolve">
                                      <p:cBhvr>
                                        <p:cTn id="13" dur="5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autoUpdateAnimBg="0"/>
      <p:bldP spid="23552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7572" name="Rectangle 4"/>
          <p:cNvSpPr>
            <a:spLocks noGrp="1" noChangeArrowheads="1"/>
          </p:cNvSpPr>
          <p:nvPr>
            <p:ph type="title"/>
          </p:nvPr>
        </p:nvSpPr>
        <p:spPr>
          <a:xfrm>
            <a:off x="533400" y="1600200"/>
            <a:ext cx="8229600" cy="4724400"/>
          </a:xfrm>
          <a:noFill/>
        </p:spPr>
        <p:txBody>
          <a:bodyPr lIns="90488" tIns="44450" rIns="90488" bIns="44450" anchor="t"/>
          <a:lstStyle/>
          <a:p>
            <a:pPr eaLnBrk="1" hangingPunct="1">
              <a:lnSpc>
                <a:spcPct val="90000"/>
              </a:lnSpc>
              <a:buFontTx/>
              <a:buChar char="•"/>
            </a:pPr>
            <a:r>
              <a:rPr lang="en-US" u="sng" smtClean="0">
                <a:solidFill>
                  <a:schemeClr val="hlink"/>
                </a:solidFill>
              </a:rPr>
              <a:t>Adverse Opinion</a:t>
            </a:r>
            <a:r>
              <a:rPr lang="en-US" smtClean="0">
                <a:solidFill>
                  <a:schemeClr val="hlink"/>
                </a:solidFill>
              </a:rPr>
              <a:t>:</a:t>
            </a:r>
            <a:br>
              <a:rPr lang="en-US" smtClean="0">
                <a:solidFill>
                  <a:schemeClr val="hlink"/>
                </a:solidFill>
              </a:rPr>
            </a:br>
            <a:r>
              <a:rPr lang="en-US" smtClean="0">
                <a:solidFill>
                  <a:schemeClr val="hlink"/>
                </a:solidFill>
              </a:rPr>
              <a:t/>
            </a:r>
            <a:br>
              <a:rPr lang="en-US" smtClean="0">
                <a:solidFill>
                  <a:schemeClr val="hlink"/>
                </a:solidFill>
              </a:rPr>
            </a:br>
            <a:r>
              <a:rPr lang="en-US" sz="3200" smtClean="0">
                <a:solidFill>
                  <a:srgbClr val="1204C6"/>
                </a:solidFill>
              </a:rPr>
              <a:t>Worst opinion</a:t>
            </a:r>
            <a:r>
              <a:rPr lang="en-US" sz="3200" smtClean="0">
                <a:solidFill>
                  <a:schemeClr val="hlink"/>
                </a:solidFill>
              </a:rPr>
              <a:t>.  It means the statements did not follow GAAP and the statements do NOT fairly represent the company’s actual financial condition .  </a:t>
            </a:r>
            <a:br>
              <a:rPr lang="en-US" sz="3200" smtClean="0">
                <a:solidFill>
                  <a:schemeClr val="hlink"/>
                </a:solidFill>
              </a:rPr>
            </a:br>
            <a:r>
              <a:rPr lang="en-US" sz="3200" smtClean="0">
                <a:solidFill>
                  <a:schemeClr val="hlink"/>
                </a:solidFill>
              </a:rPr>
              <a:t/>
            </a:r>
            <a:br>
              <a:rPr lang="en-US" sz="3200" smtClean="0">
                <a:solidFill>
                  <a:schemeClr val="hlink"/>
                </a:solidFill>
              </a:rPr>
            </a:br>
            <a:r>
              <a:rPr lang="en-US" sz="3200" smtClean="0">
                <a:solidFill>
                  <a:schemeClr val="hlink"/>
                </a:solidFill>
              </a:rPr>
              <a:t>These opinions are </a:t>
            </a:r>
            <a:r>
              <a:rPr lang="en-US" sz="3200" smtClean="0">
                <a:solidFill>
                  <a:srgbClr val="1204C6"/>
                </a:solidFill>
              </a:rPr>
              <a:t>rare </a:t>
            </a:r>
            <a:r>
              <a:rPr lang="en-US" sz="3200" smtClean="0">
                <a:solidFill>
                  <a:schemeClr val="hlink"/>
                </a:solidFill>
              </a:rPr>
              <a:t>because the company will normally make the changes requested by the auditor.</a:t>
            </a:r>
            <a:r>
              <a:rPr lang="en-US" sz="3600" smtClean="0">
                <a:solidFill>
                  <a:schemeClr val="hlink"/>
                </a:solidFill>
              </a:rPr>
              <a:t> </a:t>
            </a:r>
            <a:endParaRPr lang="en-US" sz="3600" smtClean="0"/>
          </a:p>
        </p:txBody>
      </p:sp>
      <p:sp>
        <p:nvSpPr>
          <p:cNvPr id="70661" name="Text Box 5"/>
          <p:cNvSpPr txBox="1">
            <a:spLocks noChangeArrowheads="1"/>
          </p:cNvSpPr>
          <p:nvPr/>
        </p:nvSpPr>
        <p:spPr bwMode="auto">
          <a:xfrm>
            <a:off x="1600200" y="381000"/>
            <a:ext cx="64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u="sng">
                <a:latin typeface="Book Antiqua" pitchFamily="18" charset="0"/>
              </a:rPr>
              <a:t>Types of Audit Opinions</a:t>
            </a:r>
            <a:endParaRPr lang="en-US" sz="4000" b="1">
              <a:latin typeface="Book Antiqua" pitchFamily="18" charset="0"/>
            </a:endParaRPr>
          </a:p>
        </p:txBody>
      </p:sp>
      <p:graphicFrame>
        <p:nvGraphicFramePr>
          <p:cNvPr id="70662" name="Object 6"/>
          <p:cNvGraphicFramePr>
            <a:graphicFrameLocks noChangeAspect="1"/>
          </p:cNvGraphicFramePr>
          <p:nvPr/>
        </p:nvGraphicFramePr>
        <p:xfrm>
          <a:off x="5943600" y="1143000"/>
          <a:ext cx="2124075" cy="1219200"/>
        </p:xfrm>
        <a:graphic>
          <a:graphicData uri="http://schemas.openxmlformats.org/presentationml/2006/ole">
            <mc:AlternateContent xmlns:mc="http://schemas.openxmlformats.org/markup-compatibility/2006">
              <mc:Choice xmlns:v="urn:schemas-microsoft-com:vml" Requires="v">
                <p:oleObj spid="_x0000_s70668" name="Clip" r:id="rId4" imgW="2724150" imgH="1828800" progId="">
                  <p:embed/>
                </p:oleObj>
              </mc:Choice>
              <mc:Fallback>
                <p:oleObj name="Clip" r:id="rId4" imgW="2724150" imgH="1828800"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143000"/>
                        <a:ext cx="21240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7572">
                                            <p:txEl>
                                              <p:pRg st="0" end="0"/>
                                            </p:txEl>
                                          </p:spTgt>
                                        </p:tgtEl>
                                        <p:attrNameLst>
                                          <p:attrName>style.visibility</p:attrName>
                                        </p:attrNameLst>
                                      </p:cBhvr>
                                      <p:to>
                                        <p:strVal val="visible"/>
                                      </p:to>
                                    </p:set>
                                    <p:anim calcmode="lin" valueType="num">
                                      <p:cBhvr additive="base">
                                        <p:cTn id="7" dur="500" fill="hold"/>
                                        <p:tgtEl>
                                          <p:spTgt spid="2375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75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6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9620" name="Rectangle 4"/>
          <p:cNvSpPr>
            <a:spLocks noGrp="1" noChangeArrowheads="1"/>
          </p:cNvSpPr>
          <p:nvPr>
            <p:ph type="title"/>
          </p:nvPr>
        </p:nvSpPr>
        <p:spPr>
          <a:xfrm>
            <a:off x="533400" y="1600200"/>
            <a:ext cx="8382000" cy="4953000"/>
          </a:xfrm>
          <a:noFill/>
        </p:spPr>
        <p:txBody>
          <a:bodyPr lIns="90488" tIns="44450" rIns="90488" bIns="44450" anchor="t"/>
          <a:lstStyle/>
          <a:p>
            <a:pPr eaLnBrk="1" hangingPunct="1">
              <a:buFontTx/>
              <a:buChar char="•"/>
            </a:pPr>
            <a:r>
              <a:rPr lang="en-US" u="sng" smtClean="0">
                <a:solidFill>
                  <a:schemeClr val="hlink"/>
                </a:solidFill>
              </a:rPr>
              <a:t>Qualified Opinion</a:t>
            </a:r>
            <a:r>
              <a:rPr lang="en-US" smtClean="0">
                <a:solidFill>
                  <a:schemeClr val="hlink"/>
                </a:solidFill>
              </a:rPr>
              <a:t>:</a:t>
            </a:r>
            <a:br>
              <a:rPr lang="en-US" smtClean="0">
                <a:solidFill>
                  <a:schemeClr val="hlink"/>
                </a:solidFill>
              </a:rPr>
            </a:br>
            <a:r>
              <a:rPr lang="en-US" smtClean="0">
                <a:solidFill>
                  <a:schemeClr val="hlink"/>
                </a:solidFill>
              </a:rPr>
              <a:t/>
            </a:r>
            <a:br>
              <a:rPr lang="en-US" smtClean="0">
                <a:solidFill>
                  <a:schemeClr val="hlink"/>
                </a:solidFill>
              </a:rPr>
            </a:br>
            <a:r>
              <a:rPr lang="en-US" sz="3200" smtClean="0">
                <a:solidFill>
                  <a:schemeClr val="hlink"/>
                </a:solidFill>
              </a:rPr>
              <a:t>It means the statements followed GAAP </a:t>
            </a:r>
            <a:r>
              <a:rPr lang="en-US" sz="3200" i="1" u="sng" smtClean="0">
                <a:solidFill>
                  <a:schemeClr val="hlink"/>
                </a:solidFill>
              </a:rPr>
              <a:t>for the most part</a:t>
            </a:r>
            <a:r>
              <a:rPr lang="en-US" sz="3200" smtClean="0">
                <a:solidFill>
                  <a:schemeClr val="hlink"/>
                </a:solidFill>
              </a:rPr>
              <a:t>, but there is some special situation that needs to be called to the attention of the statement readers. </a:t>
            </a:r>
            <a:br>
              <a:rPr lang="en-US" sz="3200" smtClean="0">
                <a:solidFill>
                  <a:schemeClr val="hlink"/>
                </a:solidFill>
              </a:rPr>
            </a:br>
            <a:r>
              <a:rPr lang="en-US" sz="3200" smtClean="0">
                <a:solidFill>
                  <a:schemeClr val="hlink"/>
                </a:solidFill>
              </a:rPr>
              <a:t/>
            </a:r>
            <a:br>
              <a:rPr lang="en-US" sz="3200" smtClean="0">
                <a:solidFill>
                  <a:schemeClr val="hlink"/>
                </a:solidFill>
              </a:rPr>
            </a:br>
            <a:r>
              <a:rPr lang="en-US" sz="3200" smtClean="0">
                <a:solidFill>
                  <a:schemeClr val="hlink"/>
                </a:solidFill>
              </a:rPr>
              <a:t>The auditor’s report will explain why the qualified opinion was issued.</a:t>
            </a:r>
            <a:br>
              <a:rPr lang="en-US" sz="3200" smtClean="0">
                <a:solidFill>
                  <a:schemeClr val="hlink"/>
                </a:solidFill>
              </a:rPr>
            </a:br>
            <a:endParaRPr lang="en-US" sz="3200" smtClean="0"/>
          </a:p>
        </p:txBody>
      </p:sp>
      <p:sp>
        <p:nvSpPr>
          <p:cNvPr id="71685" name="Text Box 5"/>
          <p:cNvSpPr txBox="1">
            <a:spLocks noChangeArrowheads="1"/>
          </p:cNvSpPr>
          <p:nvPr/>
        </p:nvSpPr>
        <p:spPr bwMode="auto">
          <a:xfrm>
            <a:off x="1600200" y="381000"/>
            <a:ext cx="64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u="sng">
                <a:latin typeface="Book Antiqua" pitchFamily="18" charset="0"/>
              </a:rPr>
              <a:t>Types of Audit Opinions</a:t>
            </a:r>
            <a:endParaRPr lang="en-US" sz="4000" b="1">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 calcmode="lin" valueType="num">
                                      <p:cBhvr additive="base">
                                        <p:cTn id="7" dur="500" fill="hold"/>
                                        <p:tgtEl>
                                          <p:spTgt spid="2396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96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noFill/>
        </p:spPr>
        <p:txBody>
          <a:bodyPr lIns="90488" tIns="44450" rIns="90488" bIns="44450"/>
          <a:lstStyle/>
          <a:p>
            <a:pPr eaLnBrk="1" hangingPunct="1"/>
            <a:r>
              <a:rPr lang="en-US" u="sng" smtClean="0"/>
              <a:t>Separation of duties</a:t>
            </a:r>
          </a:p>
        </p:txBody>
      </p:sp>
      <p:sp>
        <p:nvSpPr>
          <p:cNvPr id="157701" name="Rectangle 5" descr="Rectangle: Click to edit Master text styles&#10;Second level&#10;Third level&#10;Fourth level&#10;Fifth level"/>
          <p:cNvSpPr>
            <a:spLocks noGrp="1" noChangeArrowheads="1"/>
          </p:cNvSpPr>
          <p:nvPr>
            <p:ph type="body" sz="half" idx="1"/>
          </p:nvPr>
        </p:nvSpPr>
        <p:spPr>
          <a:xfrm>
            <a:off x="838200" y="1905000"/>
            <a:ext cx="4572000" cy="4114800"/>
          </a:xfrm>
          <a:noFill/>
        </p:spPr>
        <p:txBody>
          <a:bodyPr lIns="90488" tIns="44450" rIns="90488" bIns="44450"/>
          <a:lstStyle/>
          <a:p>
            <a:pPr eaLnBrk="1" hangingPunct="1"/>
            <a:r>
              <a:rPr lang="en-US" sz="2800" smtClean="0"/>
              <a:t>Whenever possible, the functions of authorization, recording and custody should be exercised by separate individuals.</a:t>
            </a:r>
          </a:p>
          <a:p>
            <a:pPr eaLnBrk="1" hangingPunct="1"/>
            <a:r>
              <a:rPr lang="en-US" sz="2800" smtClean="0"/>
              <a:t>This minimizes the likelihood of errors and embezzlement.</a:t>
            </a:r>
          </a:p>
        </p:txBody>
      </p:sp>
      <p:graphicFrame>
        <p:nvGraphicFramePr>
          <p:cNvPr id="18438" name="Object 6"/>
          <p:cNvGraphicFramePr>
            <a:graphicFrameLocks noGrp="1"/>
          </p:cNvGraphicFramePr>
          <p:nvPr>
            <p:ph type="clipArt" sz="half" idx="2"/>
          </p:nvPr>
        </p:nvGraphicFramePr>
        <p:xfrm>
          <a:off x="5334000" y="1958975"/>
          <a:ext cx="3267075" cy="3433763"/>
        </p:xfrm>
        <a:graphic>
          <a:graphicData uri="http://schemas.openxmlformats.org/presentationml/2006/ole">
            <mc:AlternateContent xmlns:mc="http://schemas.openxmlformats.org/markup-compatibility/2006">
              <mc:Choice xmlns:v="urn:schemas-microsoft-com:vml" Requires="v">
                <p:oleObj spid="_x0000_s18444" name="Clip" r:id="rId4" imgW="4625340" imgH="4863084" progId="">
                  <p:embed/>
                </p:oleObj>
              </mc:Choice>
              <mc:Fallback>
                <p:oleObj name="Clip" r:id="rId4" imgW="4625340" imgH="4863084" progId="">
                  <p:embed/>
                  <p:pic>
                    <p:nvPicPr>
                      <p:cNvPr id="0" name="Picture 1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58975"/>
                        <a:ext cx="32670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animEffect transition="in" filter="dissolve">
                                      <p:cBhvr>
                                        <p:cTn id="7" dur="500"/>
                                        <p:tgtEl>
                                          <p:spTgt spid="15770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7701">
                                            <p:txEl>
                                              <p:pRg st="1" end="1"/>
                                            </p:txEl>
                                          </p:spTgt>
                                        </p:tgtEl>
                                        <p:attrNameLst>
                                          <p:attrName>style.visibility</p:attrName>
                                        </p:attrNameLst>
                                      </p:cBhvr>
                                      <p:to>
                                        <p:strVal val="visible"/>
                                      </p:to>
                                    </p:set>
                                    <p:animEffect transition="in" filter="dissolve">
                                      <p:cBhvr>
                                        <p:cTn id="11" dur="500"/>
                                        <p:tgtEl>
                                          <p:spTgt spid="157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1668" name="Rectangle 4"/>
          <p:cNvSpPr>
            <a:spLocks noGrp="1" noChangeArrowheads="1"/>
          </p:cNvSpPr>
          <p:nvPr>
            <p:ph type="title"/>
          </p:nvPr>
        </p:nvSpPr>
        <p:spPr>
          <a:xfrm>
            <a:off x="533400" y="1752600"/>
            <a:ext cx="6477000" cy="4419600"/>
          </a:xfrm>
          <a:noFill/>
        </p:spPr>
        <p:txBody>
          <a:bodyPr lIns="90488" tIns="44450" rIns="90488" bIns="44450" anchor="t"/>
          <a:lstStyle/>
          <a:p>
            <a:pPr eaLnBrk="1" hangingPunct="1">
              <a:buFontTx/>
              <a:buChar char="•"/>
            </a:pPr>
            <a:r>
              <a:rPr lang="en-US" sz="3600" u="sng" smtClean="0">
                <a:solidFill>
                  <a:schemeClr val="hlink"/>
                </a:solidFill>
              </a:rPr>
              <a:t>Disclaimer of Opinion</a:t>
            </a:r>
            <a:r>
              <a:rPr lang="en-US" sz="3600" smtClean="0">
                <a:solidFill>
                  <a:schemeClr val="hlink"/>
                </a:solidFill>
              </a:rPr>
              <a:t>:</a:t>
            </a:r>
            <a:r>
              <a:rPr lang="en-US" smtClean="0">
                <a:solidFill>
                  <a:schemeClr val="hlink"/>
                </a:solidFill>
              </a:rPr>
              <a:t/>
            </a:r>
            <a:br>
              <a:rPr lang="en-US" smtClean="0">
                <a:solidFill>
                  <a:schemeClr val="hlink"/>
                </a:solidFill>
              </a:rPr>
            </a:br>
            <a:r>
              <a:rPr lang="en-US" smtClean="0">
                <a:solidFill>
                  <a:schemeClr val="hlink"/>
                </a:solidFill>
              </a:rPr>
              <a:t/>
            </a:r>
            <a:br>
              <a:rPr lang="en-US" smtClean="0">
                <a:solidFill>
                  <a:schemeClr val="hlink"/>
                </a:solidFill>
              </a:rPr>
            </a:br>
            <a:r>
              <a:rPr lang="en-US" sz="3200" smtClean="0">
                <a:solidFill>
                  <a:schemeClr val="hlink"/>
                </a:solidFill>
              </a:rPr>
              <a:t>It means the auditor could </a:t>
            </a:r>
            <a:r>
              <a:rPr lang="en-US" sz="3200" smtClean="0">
                <a:solidFill>
                  <a:srgbClr val="1204C6"/>
                </a:solidFill>
              </a:rPr>
              <a:t>not</a:t>
            </a:r>
            <a:r>
              <a:rPr lang="en-US" sz="3200" smtClean="0">
                <a:solidFill>
                  <a:schemeClr val="hlink"/>
                </a:solidFill>
              </a:rPr>
              <a:t> obtain enough information to determine if the statements followed GAAP.  Therefore, the </a:t>
            </a:r>
            <a:r>
              <a:rPr lang="en-US" sz="3200" smtClean="0">
                <a:solidFill>
                  <a:srgbClr val="1204C6"/>
                </a:solidFill>
              </a:rPr>
              <a:t>auditor could </a:t>
            </a:r>
            <a:r>
              <a:rPr lang="en-US" sz="3200" u="sng" smtClean="0">
                <a:solidFill>
                  <a:srgbClr val="1204C6"/>
                </a:solidFill>
              </a:rPr>
              <a:t>not</a:t>
            </a:r>
            <a:r>
              <a:rPr lang="en-US" sz="3200" smtClean="0">
                <a:solidFill>
                  <a:srgbClr val="1204C6"/>
                </a:solidFill>
              </a:rPr>
              <a:t> express an opinion</a:t>
            </a:r>
            <a:r>
              <a:rPr lang="en-US" sz="3200" smtClean="0">
                <a:solidFill>
                  <a:schemeClr val="hlink"/>
                </a:solidFill>
              </a:rPr>
              <a:t> about the statements.</a:t>
            </a:r>
            <a:r>
              <a:rPr lang="en-US" sz="3600" smtClean="0">
                <a:solidFill>
                  <a:schemeClr val="hlink"/>
                </a:solidFill>
              </a:rPr>
              <a:t>  </a:t>
            </a:r>
            <a:endParaRPr lang="en-US" sz="3600" smtClean="0"/>
          </a:p>
        </p:txBody>
      </p:sp>
      <p:sp>
        <p:nvSpPr>
          <p:cNvPr id="72709" name="Text Box 5"/>
          <p:cNvSpPr txBox="1">
            <a:spLocks noChangeArrowheads="1"/>
          </p:cNvSpPr>
          <p:nvPr/>
        </p:nvSpPr>
        <p:spPr bwMode="auto">
          <a:xfrm>
            <a:off x="1600200" y="381000"/>
            <a:ext cx="64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b="1" u="sng">
                <a:latin typeface="Book Antiqua" pitchFamily="18" charset="0"/>
              </a:rPr>
              <a:t>Types of Audit Opinions</a:t>
            </a:r>
            <a:endParaRPr lang="en-US" sz="4000" b="1">
              <a:latin typeface="Book Antiqua" pitchFamily="18" charset="0"/>
            </a:endParaRPr>
          </a:p>
        </p:txBody>
      </p:sp>
      <p:pic>
        <p:nvPicPr>
          <p:cNvPr id="241670" name="Picture 6" descr="whats th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371600"/>
            <a:ext cx="167163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41668">
                                            <p:txEl>
                                              <p:pRg st="0" end="0"/>
                                            </p:txEl>
                                          </p:spTgt>
                                        </p:tgtEl>
                                        <p:attrNameLst>
                                          <p:attrName>style.visibility</p:attrName>
                                        </p:attrNameLst>
                                      </p:cBhvr>
                                      <p:to>
                                        <p:strVal val="visible"/>
                                      </p:to>
                                    </p:set>
                                    <p:anim calcmode="lin" valueType="num">
                                      <p:cBhvr additive="base">
                                        <p:cTn id="7" dur="500" fill="hold"/>
                                        <p:tgtEl>
                                          <p:spTgt spid="241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166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2000"/>
                                  </p:stCondLst>
                                  <p:childTnLst>
                                    <p:set>
                                      <p:cBhvr>
                                        <p:cTn id="11" dur="1" fill="hold">
                                          <p:stCondLst>
                                            <p:cond delay="499"/>
                                          </p:stCondLst>
                                        </p:cTn>
                                        <p:tgtEl>
                                          <p:spTgt spid="241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Confidentiality</a:t>
            </a:r>
          </a:p>
        </p:txBody>
      </p:sp>
      <p:sp>
        <p:nvSpPr>
          <p:cNvPr id="41987" name="Content Placeholder 2"/>
          <p:cNvSpPr>
            <a:spLocks noGrp="1"/>
          </p:cNvSpPr>
          <p:nvPr>
            <p:ph idx="1"/>
          </p:nvPr>
        </p:nvSpPr>
        <p:spPr/>
        <p:txBody>
          <a:bodyPr/>
          <a:lstStyle/>
          <a:p>
            <a:r>
              <a:rPr lang="en-US" smtClean="0"/>
              <a:t>The confidentiality rules in the code of ethics for CPAs prohibits auditors from voluntarily disclosing information they have acquired as a result of their accountant-client relationships. </a:t>
            </a:r>
          </a:p>
          <a:p>
            <a:r>
              <a:rPr lang="en-US" smtClean="0"/>
              <a:t>However, accountants may be required to testify in a court of law. </a:t>
            </a:r>
          </a:p>
        </p:txBody>
      </p:sp>
      <p:pic>
        <p:nvPicPr>
          <p:cNvPr id="41988" name="Picture 2"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00600"/>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6-</a:t>
            </a:r>
            <a:fld id="{4F01755C-1005-4D03-9667-2BF81BFA2E9E}" type="slidenum">
              <a:rPr lang="en-US" sz="1000" b="0">
                <a:solidFill>
                  <a:srgbClr val="E10000"/>
                </a:solidFill>
                <a:latin typeface="Times New Roman" pitchFamily="18" charset="0"/>
              </a:rPr>
              <a:pPr algn="r" eaLnBrk="1" hangingPunct="1"/>
              <a:t>60</a:t>
            </a:fld>
            <a:endParaRPr lang="en-US" b="0"/>
          </a:p>
        </p:txBody>
      </p:sp>
    </p:spTree>
    <p:extLst>
      <p:ext uri="{BB962C8B-B14F-4D97-AF65-F5344CB8AC3E}">
        <p14:creationId xmlns:p14="http://schemas.microsoft.com/office/powerpoint/2010/main" val="4226211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800" y="266700"/>
            <a:ext cx="8229600" cy="1143000"/>
          </a:xfrm>
        </p:spPr>
        <p:txBody>
          <a:bodyPr/>
          <a:lstStyle/>
          <a:p>
            <a:r>
              <a:rPr lang="en-US" sz="3800" smtClean="0"/>
              <a:t>The Securities and Exchange Commission (SEC)</a:t>
            </a:r>
          </a:p>
        </p:txBody>
      </p:sp>
      <p:sp>
        <p:nvSpPr>
          <p:cNvPr id="43011" name="Content Placeholder 4"/>
          <p:cNvSpPr>
            <a:spLocks noGrp="1"/>
          </p:cNvSpPr>
          <p:nvPr>
            <p:ph sz="half" idx="1"/>
          </p:nvPr>
        </p:nvSpPr>
        <p:spPr>
          <a:xfrm>
            <a:off x="685800" y="1798638"/>
            <a:ext cx="4648200" cy="4525962"/>
          </a:xfrm>
        </p:spPr>
        <p:txBody>
          <a:bodyPr/>
          <a:lstStyle/>
          <a:p>
            <a:r>
              <a:rPr lang="en-US" smtClean="0"/>
              <a:t>The SEC is a government agency authorized to establish and enforce the accounting rules for public companies.</a:t>
            </a:r>
          </a:p>
          <a:p>
            <a:r>
              <a:rPr lang="en-US" smtClean="0"/>
              <a:t>Public companies, have to follow the reporting rules of the SEC as well as GAAP.</a:t>
            </a:r>
          </a:p>
        </p:txBody>
      </p:sp>
      <p:pic>
        <p:nvPicPr>
          <p:cNvPr id="43012" name="Picture 3" descr="C:\Users\luann\AppData\Local\Microsoft\Windows\Temporary Internet Files\Content.IE5\J5APGKVD\MC900036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895600"/>
            <a:ext cx="27432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6-</a:t>
            </a:r>
            <a:fld id="{DE1DD392-63D0-440B-8E67-AB601E6B745F}" type="slidenum">
              <a:rPr lang="en-US" sz="1000" b="0">
                <a:solidFill>
                  <a:srgbClr val="E10000"/>
                </a:solidFill>
                <a:latin typeface="Times New Roman" pitchFamily="18" charset="0"/>
              </a:rPr>
              <a:pPr algn="r" eaLnBrk="1" hangingPunct="1"/>
              <a:t>61</a:t>
            </a:fld>
            <a:endParaRPr lang="en-US" b="0"/>
          </a:p>
        </p:txBody>
      </p:sp>
    </p:spTree>
    <p:extLst>
      <p:ext uri="{BB962C8B-B14F-4D97-AF65-F5344CB8AC3E}">
        <p14:creationId xmlns:p14="http://schemas.microsoft.com/office/powerpoint/2010/main" val="28043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Sarbanes-Oxley Act (SOX) </a:t>
            </a:r>
            <a:br>
              <a:rPr lang="en-US" smtClean="0"/>
            </a:br>
            <a:r>
              <a:rPr lang="en-US" smtClean="0"/>
              <a:t>of 2002</a:t>
            </a:r>
          </a:p>
        </p:txBody>
      </p:sp>
      <p:sp>
        <p:nvSpPr>
          <p:cNvPr id="44035" name="Content Placeholder 2"/>
          <p:cNvSpPr>
            <a:spLocks noGrp="1"/>
          </p:cNvSpPr>
          <p:nvPr>
            <p:ph sz="half" idx="1"/>
          </p:nvPr>
        </p:nvSpPr>
        <p:spPr>
          <a:xfrm>
            <a:off x="685800" y="1828800"/>
            <a:ext cx="4038600" cy="4525963"/>
          </a:xfrm>
        </p:spPr>
        <p:txBody>
          <a:bodyPr/>
          <a:lstStyle/>
          <a:p>
            <a:r>
              <a:rPr lang="en-US" sz="2600" smtClean="0"/>
              <a:t>Prior to 2002, the SEC left much of the regulation and oversight of independent audits to the AICPA. </a:t>
            </a:r>
          </a:p>
          <a:p>
            <a:r>
              <a:rPr lang="en-US" sz="2600" smtClean="0"/>
              <a:t>However, SOX established the PCAOB to enforce audit standards for SEC audits.</a:t>
            </a:r>
          </a:p>
        </p:txBody>
      </p:sp>
      <p:pic>
        <p:nvPicPr>
          <p:cNvPr id="44036" name="Picture 3" descr="C:\Users\luann\AppData\Local\Microsoft\Windows\Temporary Internet Files\Content.IE5\K7765AD5\MC9004136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6000"/>
            <a:ext cx="355758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6-</a:t>
            </a:r>
            <a:fld id="{3B7CC155-B960-4EAA-8CEC-0540DD471C4A}" type="slidenum">
              <a:rPr lang="en-US" sz="1000" b="0">
                <a:solidFill>
                  <a:srgbClr val="E10000"/>
                </a:solidFill>
                <a:latin typeface="Times New Roman" pitchFamily="18" charset="0"/>
              </a:rPr>
              <a:pPr algn="r" eaLnBrk="1" hangingPunct="1"/>
              <a:t>62</a:t>
            </a:fld>
            <a:endParaRPr lang="en-US" b="0"/>
          </a:p>
        </p:txBody>
      </p:sp>
    </p:spTree>
    <p:extLst>
      <p:ext uri="{BB962C8B-B14F-4D97-AF65-F5344CB8AC3E}">
        <p14:creationId xmlns:p14="http://schemas.microsoft.com/office/powerpoint/2010/main" val="2789760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End of Chapter Six</a:t>
            </a:r>
          </a:p>
        </p:txBody>
      </p:sp>
      <p:pic>
        <p:nvPicPr>
          <p:cNvPr id="737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057400"/>
            <a:ext cx="57054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0" name="Rectangle 4"/>
          <p:cNvSpPr>
            <a:spLocks noGrp="1" noChangeArrowheads="1"/>
          </p:cNvSpPr>
          <p:nvPr>
            <p:ph type="title"/>
          </p:nvPr>
        </p:nvSpPr>
        <p:spPr>
          <a:noFill/>
        </p:spPr>
        <p:txBody>
          <a:bodyPr lIns="90488" tIns="44450" rIns="90488" bIns="44450"/>
          <a:lstStyle/>
          <a:p>
            <a:pPr eaLnBrk="1" hangingPunct="1"/>
            <a:r>
              <a:rPr lang="en-US" u="sng" smtClean="0"/>
              <a:t>Quality of employees</a:t>
            </a:r>
          </a:p>
        </p:txBody>
      </p:sp>
      <p:sp>
        <p:nvSpPr>
          <p:cNvPr id="159749" name="Rectangle 5" descr="Rectangle: Click to edit Master text styles&#10;Second level&#10;Third level&#10;Fourth level&#10;Fifth level"/>
          <p:cNvSpPr>
            <a:spLocks noGrp="1" noChangeArrowheads="1"/>
          </p:cNvSpPr>
          <p:nvPr>
            <p:ph type="body" sz="half" idx="2"/>
          </p:nvPr>
        </p:nvSpPr>
        <p:spPr>
          <a:xfrm>
            <a:off x="4343400" y="1905000"/>
            <a:ext cx="4572000" cy="3581400"/>
          </a:xfrm>
        </p:spPr>
        <p:txBody>
          <a:bodyPr lIns="90488" tIns="44450" rIns="90488" bIns="44450"/>
          <a:lstStyle/>
          <a:p>
            <a:pPr eaLnBrk="1" hangingPunct="1">
              <a:buFont typeface="Wingdings" pitchFamily="2" charset="2"/>
              <a:buNone/>
              <a:defRPr/>
            </a:pPr>
            <a:r>
              <a:rPr lang="en-US" sz="2800" b="1" dirty="0" smtClean="0">
                <a:solidFill>
                  <a:schemeClr val="tx2"/>
                </a:solidFill>
                <a:effectLst>
                  <a:outerShdw blurRad="38100" dist="38100" dir="2700000" algn="tl">
                    <a:srgbClr val="C0C0C0"/>
                  </a:outerShdw>
                </a:effectLst>
              </a:rPr>
              <a:t>Hire and keep employees that are:</a:t>
            </a:r>
          </a:p>
          <a:p>
            <a:pPr eaLnBrk="1" hangingPunct="1">
              <a:defRPr/>
            </a:pPr>
            <a:r>
              <a:rPr lang="en-US" sz="2800" dirty="0" smtClean="0"/>
              <a:t>Competent</a:t>
            </a:r>
          </a:p>
          <a:p>
            <a:pPr eaLnBrk="1" hangingPunct="1">
              <a:defRPr/>
            </a:pPr>
            <a:r>
              <a:rPr lang="en-US" sz="2800" dirty="0" smtClean="0"/>
              <a:t>Honest</a:t>
            </a:r>
          </a:p>
          <a:p>
            <a:pPr eaLnBrk="1" hangingPunct="1">
              <a:defRPr/>
            </a:pPr>
            <a:r>
              <a:rPr lang="en-US" sz="2800" dirty="0" smtClean="0"/>
              <a:t>Trained to do a variety of tasks.</a:t>
            </a:r>
          </a:p>
        </p:txBody>
      </p:sp>
      <p:pic>
        <p:nvPicPr>
          <p:cNvPr id="19462" name="Picture 6" descr="j017257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3810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Placeholder 3"/>
          <p:cNvSpPr>
            <a:spLocks noGrp="1"/>
          </p:cNvSpPr>
          <p:nvPr>
            <p:ph type="body" sz="half" idx="2"/>
          </p:nvPr>
        </p:nvSpPr>
        <p:spPr>
          <a:xfrm>
            <a:off x="914400" y="1676400"/>
            <a:ext cx="7696200" cy="914400"/>
          </a:xfrm>
        </p:spPr>
        <p:txBody>
          <a:bodyPr/>
          <a:lstStyle/>
          <a:p>
            <a:pPr>
              <a:buFontTx/>
              <a:buNone/>
            </a:pPr>
            <a:r>
              <a:rPr lang="en-US" sz="2800" b="1" smtClean="0"/>
              <a:t>Parents: Surgeon Operated on Wrong Eye of Washington Boy  </a:t>
            </a:r>
          </a:p>
        </p:txBody>
      </p:sp>
      <p:sp>
        <p:nvSpPr>
          <p:cNvPr id="20483" name="Rectangle 4"/>
          <p:cNvSpPr>
            <a:spLocks noGrp="1" noChangeArrowheads="1"/>
          </p:cNvSpPr>
          <p:nvPr>
            <p:ph type="title"/>
          </p:nvPr>
        </p:nvSpPr>
        <p:spPr>
          <a:noFill/>
        </p:spPr>
        <p:txBody>
          <a:bodyPr lIns="90488" tIns="44450" rIns="90488" bIns="44450"/>
          <a:lstStyle/>
          <a:p>
            <a:pPr eaLnBrk="1" hangingPunct="1"/>
            <a:r>
              <a:rPr lang="en-US" u="sng" smtClean="0"/>
              <a:t>Quality of employees</a:t>
            </a:r>
          </a:p>
        </p:txBody>
      </p:sp>
      <p:sp>
        <p:nvSpPr>
          <p:cNvPr id="20484" name="Rectangle 7"/>
          <p:cNvSpPr>
            <a:spLocks noChangeArrowheads="1"/>
          </p:cNvSpPr>
          <p:nvPr/>
        </p:nvSpPr>
        <p:spPr bwMode="auto">
          <a:xfrm>
            <a:off x="609600" y="2514600"/>
            <a:ext cx="5562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1"/>
              <a:t>A Washington couple was considering Tuesday whether to sue a surgeon they accuse of mistakenly operating on their son's left eye during a procedure to stop his right eye from wandering, KATU-TV reported.</a:t>
            </a:r>
          </a:p>
          <a:p>
            <a:r>
              <a:rPr lang="en-US" sz="2200" b="1"/>
              <a:t>Dale Matlock and Tasha Gaul, the parents of 4-year-old Jesse Matlock, said the surgeon admitted the error following the operation last Wednesday in Portland, Ore.</a:t>
            </a:r>
          </a:p>
        </p:txBody>
      </p:sp>
      <p:pic>
        <p:nvPicPr>
          <p:cNvPr id="204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743200"/>
            <a:ext cx="285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Bonded Employees</a:t>
            </a:r>
          </a:p>
        </p:txBody>
      </p:sp>
      <p:sp>
        <p:nvSpPr>
          <p:cNvPr id="21507" name="Text Box 5"/>
          <p:cNvSpPr txBox="1">
            <a:spLocks noChangeArrowheads="1"/>
          </p:cNvSpPr>
          <p:nvPr/>
        </p:nvSpPr>
        <p:spPr bwMode="auto">
          <a:xfrm>
            <a:off x="838200" y="1752600"/>
            <a:ext cx="7620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A fidelity bond provides insurance that protects a company from loss caused by employee dishonesty. To become bonded, an employee’s background is investigated.</a:t>
            </a:r>
          </a:p>
        </p:txBody>
      </p:sp>
      <p:pic>
        <p:nvPicPr>
          <p:cNvPr id="21508" name="Picture 9" descr="business_coworkers_talking_md_wh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581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TotalTime>
  <Words>5025</Words>
  <Application>Microsoft Office PowerPoint</Application>
  <PresentationFormat>On-screen Show (4:3)</PresentationFormat>
  <Paragraphs>489</Paragraphs>
  <Slides>64</Slides>
  <Notes>64</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Default Design</vt:lpstr>
      <vt:lpstr>Clip</vt:lpstr>
      <vt:lpstr>Worksheet</vt:lpstr>
      <vt:lpstr>Chapter Six</vt:lpstr>
      <vt:lpstr>What Is Internal Control?</vt:lpstr>
      <vt:lpstr>Internal Controls</vt:lpstr>
      <vt:lpstr>Goals of an internal control system:</vt:lpstr>
      <vt:lpstr>Key Features of Internal Control</vt:lpstr>
      <vt:lpstr>Separation of duties</vt:lpstr>
      <vt:lpstr>Quality of employees</vt:lpstr>
      <vt:lpstr>Quality of employees</vt:lpstr>
      <vt:lpstr>Bonded Employees</vt:lpstr>
      <vt:lpstr>Required Absences</vt:lpstr>
      <vt:lpstr>Procedures Manual</vt:lpstr>
      <vt:lpstr>Authority and Responsibility</vt:lpstr>
      <vt:lpstr>Prenumbered Documents. </vt:lpstr>
      <vt:lpstr>Physical Control</vt:lpstr>
      <vt:lpstr>Performance Evaluation</vt:lpstr>
      <vt:lpstr>Limitations</vt:lpstr>
      <vt:lpstr>Internal Control in Computer Systems</vt:lpstr>
      <vt:lpstr>Accounting for Cash</vt:lpstr>
      <vt:lpstr>Reconciling the Bank Statement</vt:lpstr>
      <vt:lpstr>Reconciling the Bank Statement</vt:lpstr>
      <vt:lpstr>Bank Reconciliation</vt:lpstr>
      <vt:lpstr>Bank Reconciliation</vt:lpstr>
      <vt:lpstr>Bank Reconciliation</vt:lpstr>
      <vt:lpstr>Bank Reconciliation</vt:lpstr>
      <vt:lpstr>Bank Reconciliation</vt:lpstr>
      <vt:lpstr>Bank Reconciliation</vt:lpstr>
      <vt:lpstr>Bank Reconciliation</vt:lpstr>
      <vt:lpstr>Bank Reconciliation</vt:lpstr>
      <vt:lpstr>Bank Reconciliation</vt:lpstr>
      <vt:lpstr>Bank Reconciliation</vt:lpstr>
      <vt:lpstr>Bank Reconciliation</vt:lpstr>
      <vt:lpstr>Bank Reconciliation</vt:lpstr>
      <vt:lpstr>Adjusting the Books</vt:lpstr>
      <vt:lpstr>Cash Short and Over</vt:lpstr>
      <vt:lpstr>Using Petty Cash Funds</vt:lpstr>
      <vt:lpstr>Using Petty Cash Funds</vt:lpstr>
      <vt:lpstr>Using Petty Cash Funds</vt:lpstr>
      <vt:lpstr>Using Petty Cash Funds</vt:lpstr>
      <vt:lpstr>Using Petty Cash Funds</vt:lpstr>
      <vt:lpstr>Cash Short and Over</vt:lpstr>
      <vt:lpstr>Current Versus Noncurrent</vt:lpstr>
      <vt:lpstr>Current Versus Noncurrent</vt:lpstr>
      <vt:lpstr>Winona Co. Balance Sheet at Dec. 31</vt:lpstr>
      <vt:lpstr>Operating cycle</vt:lpstr>
      <vt:lpstr>Operating cycle</vt:lpstr>
      <vt:lpstr>Operating cycle</vt:lpstr>
      <vt:lpstr>The Current Ratio</vt:lpstr>
      <vt:lpstr>Winona Co. Balance Sheet at Dec. 31</vt:lpstr>
      <vt:lpstr>Winona Co. Balance Sheet at Dec. 31</vt:lpstr>
      <vt:lpstr>The Current Ratio</vt:lpstr>
      <vt:lpstr>Winona Co. Balance Sheet at Dec. 31</vt:lpstr>
      <vt:lpstr> The Quick (Acid-Test) Ratio</vt:lpstr>
      <vt:lpstr> Dec. 31 Balance Sheet data</vt:lpstr>
      <vt:lpstr>The Financial Analyst</vt:lpstr>
      <vt:lpstr>Materiality and Financial Audits</vt:lpstr>
      <vt:lpstr>Types of Audit Opinions</vt:lpstr>
      <vt:lpstr>Unqualified Opinion:  Best opinion.  It means the statements  used GAAP (Generally Accepted   Accounting Principles) and are a   FAIR representation of the company’s  actual financial condition.  </vt:lpstr>
      <vt:lpstr>Adverse Opinion:  Worst opinion.  It means the statements did not follow GAAP and the statements do NOT fairly represent the company’s actual financial condition .    These opinions are rare because the company will normally make the changes requested by the auditor. </vt:lpstr>
      <vt:lpstr>Qualified Opinion:  It means the statements followed GAAP for the most part, but there is some special situation that needs to be called to the attention of the statement readers.   The auditor’s report will explain why the qualified opinion was issued. </vt:lpstr>
      <vt:lpstr>Disclaimer of Opinion:  It means the auditor could not obtain enough information to determine if the statements followed GAAP.  Therefore, the auditor could not express an opinion about the statements.  </vt:lpstr>
      <vt:lpstr>Confidentiality</vt:lpstr>
      <vt:lpstr>The Securities and Exchange Commission (SEC)</vt:lpstr>
      <vt:lpstr>Sarbanes-Oxley Act (SOX)  of 2002</vt:lpstr>
      <vt:lpstr>End of Chapter Six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student</cp:lastModifiedBy>
  <cp:revision>71</cp:revision>
  <cp:lastPrinted>1601-01-01T00:00:00Z</cp:lastPrinted>
  <dcterms:created xsi:type="dcterms:W3CDTF">1601-01-01T00:00:00Z</dcterms:created>
  <dcterms:modified xsi:type="dcterms:W3CDTF">2013-02-06T23:49:34Z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